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2" r:id="rId1"/>
    <p:sldMasterId id="2147483779" r:id="rId2"/>
  </p:sldMasterIdLst>
  <p:notesMasterIdLst>
    <p:notesMasterId r:id="rId23"/>
  </p:notesMasterIdLst>
  <p:sldIdLst>
    <p:sldId id="256" r:id="rId3"/>
    <p:sldId id="276" r:id="rId4"/>
    <p:sldId id="257" r:id="rId5"/>
    <p:sldId id="258" r:id="rId6"/>
    <p:sldId id="259" r:id="rId7"/>
    <p:sldId id="260" r:id="rId8"/>
    <p:sldId id="261" r:id="rId9"/>
    <p:sldId id="278" r:id="rId10"/>
    <p:sldId id="262" r:id="rId11"/>
    <p:sldId id="263" r:id="rId12"/>
    <p:sldId id="266" r:id="rId13"/>
    <p:sldId id="267" r:id="rId14"/>
    <p:sldId id="264" r:id="rId15"/>
    <p:sldId id="265" r:id="rId16"/>
    <p:sldId id="268" r:id="rId17"/>
    <p:sldId id="279" r:id="rId18"/>
    <p:sldId id="270" r:id="rId19"/>
    <p:sldId id="271" r:id="rId20"/>
    <p:sldId id="272" r:id="rId21"/>
    <p:sldId id="273"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16" autoAdjust="0"/>
    <p:restoredTop sz="78202" autoAdjust="0"/>
  </p:normalViewPr>
  <p:slideViewPr>
    <p:cSldViewPr snapToGrid="0">
      <p:cViewPr varScale="1">
        <p:scale>
          <a:sx n="67" d="100"/>
          <a:sy n="67" d="100"/>
        </p:scale>
        <p:origin x="571"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8E35953-36B1-440A-B2F8-8996D90F4779}" type="datetimeFigureOut">
              <a:rPr lang="en-US" smtClean="0"/>
              <a:t>11/4/2022</a:t>
            </a:fld>
            <a:endParaRPr lang="en-US"/>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D930381-E8DD-463F-B312-4A5A696353A3}" type="slidenum">
              <a:rPr lang="en-US" smtClean="0"/>
              <a:t>‹nr.›</a:t>
            </a:fld>
            <a:endParaRPr lang="en-US"/>
          </a:p>
        </p:txBody>
      </p:sp>
    </p:spTree>
    <p:extLst>
      <p:ext uri="{BB962C8B-B14F-4D97-AF65-F5344CB8AC3E}">
        <p14:creationId xmlns:p14="http://schemas.microsoft.com/office/powerpoint/2010/main" val="29820089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De docent zet het woord ‘homoseksualiteit’ in een cirkel.</a:t>
            </a:r>
            <a:r>
              <a:rPr lang="nl-NL" baseline="0" dirty="0"/>
              <a:t> Studenten mogen roepen waar zij aan denken bij dit woord. De docent maakt hier een </a:t>
            </a:r>
            <a:r>
              <a:rPr lang="nl-NL" baseline="0" dirty="0" err="1"/>
              <a:t>mindmap</a:t>
            </a:r>
            <a:r>
              <a:rPr lang="nl-NL" baseline="0" dirty="0"/>
              <a:t> van.</a:t>
            </a:r>
            <a:endParaRPr lang="en-US" dirty="0"/>
          </a:p>
        </p:txBody>
      </p:sp>
      <p:sp>
        <p:nvSpPr>
          <p:cNvPr id="4" name="Tijdelijke aanduiding voor dianummer 3"/>
          <p:cNvSpPr>
            <a:spLocks noGrp="1"/>
          </p:cNvSpPr>
          <p:nvPr>
            <p:ph type="sldNum" sz="quarter" idx="10"/>
          </p:nvPr>
        </p:nvSpPr>
        <p:spPr/>
        <p:txBody>
          <a:bodyPr/>
          <a:lstStyle/>
          <a:p>
            <a:fld id="{2D930381-E8DD-463F-B312-4A5A696353A3}" type="slidenum">
              <a:rPr lang="en-US" smtClean="0"/>
              <a:t>7</a:t>
            </a:fld>
            <a:endParaRPr lang="en-US"/>
          </a:p>
        </p:txBody>
      </p:sp>
    </p:spTree>
    <p:extLst>
      <p:ext uri="{BB962C8B-B14F-4D97-AF65-F5344CB8AC3E}">
        <p14:creationId xmlns:p14="http://schemas.microsoft.com/office/powerpoint/2010/main" val="24872700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Voor de laatste stelling geldt dat er ook nog</a:t>
            </a:r>
            <a:r>
              <a:rPr lang="nl-NL" baseline="0" dirty="0"/>
              <a:t> biseksuelen, transgenders etc. zijn. </a:t>
            </a:r>
            <a:endParaRPr lang="en-US" dirty="0"/>
          </a:p>
        </p:txBody>
      </p:sp>
      <p:sp>
        <p:nvSpPr>
          <p:cNvPr id="4" name="Tijdelijke aanduiding voor dianummer 3"/>
          <p:cNvSpPr>
            <a:spLocks noGrp="1"/>
          </p:cNvSpPr>
          <p:nvPr>
            <p:ph type="sldNum" sz="quarter" idx="10"/>
          </p:nvPr>
        </p:nvSpPr>
        <p:spPr/>
        <p:txBody>
          <a:bodyPr/>
          <a:lstStyle/>
          <a:p>
            <a:fld id="{2D930381-E8DD-463F-B312-4A5A696353A3}" type="slidenum">
              <a:rPr lang="en-US" smtClean="0"/>
              <a:t>13</a:t>
            </a:fld>
            <a:endParaRPr lang="en-US"/>
          </a:p>
        </p:txBody>
      </p:sp>
    </p:spTree>
    <p:extLst>
      <p:ext uri="{BB962C8B-B14F-4D97-AF65-F5344CB8AC3E}">
        <p14:creationId xmlns:p14="http://schemas.microsoft.com/office/powerpoint/2010/main" val="33183004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dirty="0"/>
              <a:t>1. Niet waar. </a:t>
            </a:r>
            <a:r>
              <a:rPr lang="nl-NL" sz="1200" dirty="0"/>
              <a:t>Er zijn teksten en tekeningen van duizenden jaren geleden uit de Griekse en Romeinse tijd en uit oude Aziatische culturen waaruit blijkt dat homoseksualiteit toen al voorkwam.</a:t>
            </a:r>
          </a:p>
          <a:p>
            <a:br>
              <a:rPr lang="nl-NL" dirty="0"/>
            </a:br>
            <a:r>
              <a:rPr lang="nl-NL" dirty="0"/>
              <a:t>2. Niet waar. Homoseksualiteit is geen</a:t>
            </a:r>
            <a:r>
              <a:rPr lang="nl-NL" baseline="0" dirty="0"/>
              <a:t> ziekte, dus je kan er niet van genezen. Je kunt misschien wel proberen je gevoelens te onderdrukken, maar daar kan je heel ongelukkig van worden (stel je voor dat je je heterogevoelens moet onderdrukken). </a:t>
            </a:r>
            <a:br>
              <a:rPr lang="nl-NL" baseline="0" dirty="0"/>
            </a:br>
            <a:br>
              <a:rPr lang="nl-NL" baseline="0" dirty="0"/>
            </a:br>
            <a:r>
              <a:rPr lang="nl-NL" baseline="0" dirty="0"/>
              <a:t>3. Niet waar. Homoseksualiteit is aangeboren. Daar kan je niets aan doen. Pas als je opgroeit kom je achter je geaardheid. </a:t>
            </a:r>
            <a:br>
              <a:rPr lang="nl-NL" baseline="0" dirty="0"/>
            </a:br>
            <a:br>
              <a:rPr lang="nl-NL" baseline="0" dirty="0"/>
            </a:br>
            <a:r>
              <a:rPr lang="nl-NL" baseline="0" dirty="0"/>
              <a:t>4. Waar. Homoseksualiteit komt voor bij zo’n 1500 diersoorten, waaronder vogels, apen, leeuwen, giraffen, dolfijnen, koala’s en schapen.</a:t>
            </a:r>
            <a:br>
              <a:rPr lang="nl-NL" baseline="0" dirty="0"/>
            </a:br>
            <a:br>
              <a:rPr lang="nl-NL" baseline="0" dirty="0"/>
            </a:br>
            <a:r>
              <a:rPr lang="nl-NL" baseline="0" dirty="0"/>
              <a:t>5. Waar. Grondwet – recht op gelijke behandeling. Discriminatie is strafbaar.</a:t>
            </a:r>
            <a:endParaRPr lang="en-US" dirty="0"/>
          </a:p>
        </p:txBody>
      </p:sp>
      <p:sp>
        <p:nvSpPr>
          <p:cNvPr id="4" name="Tijdelijke aanduiding voor dianummer 3"/>
          <p:cNvSpPr>
            <a:spLocks noGrp="1"/>
          </p:cNvSpPr>
          <p:nvPr>
            <p:ph type="sldNum" sz="quarter" idx="10"/>
          </p:nvPr>
        </p:nvSpPr>
        <p:spPr/>
        <p:txBody>
          <a:bodyPr/>
          <a:lstStyle/>
          <a:p>
            <a:fld id="{2D930381-E8DD-463F-B312-4A5A696353A3}" type="slidenum">
              <a:rPr lang="en-US" smtClean="0"/>
              <a:t>17</a:t>
            </a:fld>
            <a:endParaRPr lang="en-US"/>
          </a:p>
        </p:txBody>
      </p:sp>
    </p:spTree>
    <p:extLst>
      <p:ext uri="{BB962C8B-B14F-4D97-AF65-F5344CB8AC3E}">
        <p14:creationId xmlns:p14="http://schemas.microsoft.com/office/powerpoint/2010/main" val="23655813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nl-NL"/>
              <a:t>Klik om de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de ondertitelstijl van het model te bewerken</a:t>
            </a:r>
            <a:endParaRPr lang="en-US" dirty="0"/>
          </a:p>
        </p:txBody>
      </p:sp>
      <p:sp>
        <p:nvSpPr>
          <p:cNvPr id="4" name="Date Placeholder 3"/>
          <p:cNvSpPr>
            <a:spLocks noGrp="1"/>
          </p:cNvSpPr>
          <p:nvPr>
            <p:ph type="dt" sz="half" idx="10"/>
          </p:nvPr>
        </p:nvSpPr>
        <p:spPr/>
        <p:txBody>
          <a:bodyPr/>
          <a:lstStyle/>
          <a:p>
            <a:fld id="{166ED17A-A688-443C-A230-C395243B4B0C}" type="datetimeFigureOut">
              <a:rPr lang="en-US" smtClean="0"/>
              <a:t>11/4/2022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AB696C-A87B-4831-8B99-8E7C492E83DC}" type="slidenum">
              <a:rPr lang="en-US" smtClean="0"/>
              <a:t>‹nr.›</a:t>
            </a:fld>
            <a:endParaRPr lang="en-US"/>
          </a:p>
        </p:txBody>
      </p:sp>
    </p:spTree>
    <p:extLst>
      <p:ext uri="{BB962C8B-B14F-4D97-AF65-F5344CB8AC3E}">
        <p14:creationId xmlns:p14="http://schemas.microsoft.com/office/powerpoint/2010/main" val="18856143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a:t>Klik om de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166ED17A-A688-443C-A230-C395243B4B0C}" type="datetimeFigureOut">
              <a:rPr lang="en-US" smtClean="0"/>
              <a:t>11/4/2022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AB696C-A87B-4831-8B99-8E7C492E83DC}" type="slidenum">
              <a:rPr lang="en-US" smtClean="0"/>
              <a:t>‹nr.›</a:t>
            </a:fld>
            <a:endParaRPr lang="en-US"/>
          </a:p>
        </p:txBody>
      </p:sp>
    </p:spTree>
    <p:extLst>
      <p:ext uri="{BB962C8B-B14F-4D97-AF65-F5344CB8AC3E}">
        <p14:creationId xmlns:p14="http://schemas.microsoft.com/office/powerpoint/2010/main" val="29442160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de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Tekststijl van het model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166ED17A-A688-443C-A230-C395243B4B0C}" type="datetimeFigureOut">
              <a:rPr lang="en-US" smtClean="0"/>
              <a:t>11/4/2022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AB696C-A87B-4831-8B99-8E7C492E83DC}" type="slidenum">
              <a:rPr lang="en-US" smtClean="0"/>
              <a:t>‹nr.›</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365798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a:t>Klik om de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166ED17A-A688-443C-A230-C395243B4B0C}" type="datetimeFigureOut">
              <a:rPr lang="en-US" smtClean="0"/>
              <a:t>11/4/2022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AB696C-A87B-4831-8B99-8E7C492E83DC}" type="slidenum">
              <a:rPr lang="en-US" smtClean="0"/>
              <a:t>‹nr.›</a:t>
            </a:fld>
            <a:endParaRPr lang="en-US"/>
          </a:p>
        </p:txBody>
      </p:sp>
    </p:spTree>
    <p:extLst>
      <p:ext uri="{BB962C8B-B14F-4D97-AF65-F5344CB8AC3E}">
        <p14:creationId xmlns:p14="http://schemas.microsoft.com/office/powerpoint/2010/main" val="18722938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Tekststijl van het model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166ED17A-A688-443C-A230-C395243B4B0C}" type="datetimeFigureOut">
              <a:rPr lang="en-US" smtClean="0"/>
              <a:t>11/4/2022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AB696C-A87B-4831-8B99-8E7C492E83DC}" type="slidenum">
              <a:rPr lang="en-US" smtClean="0"/>
              <a:t>‹nr.›</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747678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Tekststijl van het model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166ED17A-A688-443C-A230-C395243B4B0C}" type="datetimeFigureOut">
              <a:rPr lang="en-US" smtClean="0"/>
              <a:t>11/4/2022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AB696C-A87B-4831-8B99-8E7C492E83DC}" type="slidenum">
              <a:rPr lang="en-US" smtClean="0"/>
              <a:t>‹nr.›</a:t>
            </a:fld>
            <a:endParaRPr lang="en-US"/>
          </a:p>
        </p:txBody>
      </p:sp>
    </p:spTree>
    <p:extLst>
      <p:ext uri="{BB962C8B-B14F-4D97-AF65-F5344CB8AC3E}">
        <p14:creationId xmlns:p14="http://schemas.microsoft.com/office/powerpoint/2010/main" val="41440707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166ED17A-A688-443C-A230-C395243B4B0C}" type="datetimeFigureOut">
              <a:rPr lang="en-US" smtClean="0"/>
              <a:t>11/4/2022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AB696C-A87B-4831-8B99-8E7C492E83DC}" type="slidenum">
              <a:rPr lang="en-US" smtClean="0"/>
              <a:t>‹nr.›</a:t>
            </a:fld>
            <a:endParaRPr lang="en-US"/>
          </a:p>
        </p:txBody>
      </p:sp>
    </p:spTree>
    <p:extLst>
      <p:ext uri="{BB962C8B-B14F-4D97-AF65-F5344CB8AC3E}">
        <p14:creationId xmlns:p14="http://schemas.microsoft.com/office/powerpoint/2010/main" val="26411021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a:t>Klik om de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166ED17A-A688-443C-A230-C395243B4B0C}" type="datetimeFigureOut">
              <a:rPr lang="en-US" smtClean="0"/>
              <a:t>11/4/2022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AB696C-A87B-4831-8B99-8E7C492E83DC}" type="slidenum">
              <a:rPr lang="en-US" smtClean="0"/>
              <a:t>‹nr.›</a:t>
            </a:fld>
            <a:endParaRPr lang="en-US"/>
          </a:p>
        </p:txBody>
      </p:sp>
    </p:spTree>
    <p:extLst>
      <p:ext uri="{BB962C8B-B14F-4D97-AF65-F5344CB8AC3E}">
        <p14:creationId xmlns:p14="http://schemas.microsoft.com/office/powerpoint/2010/main" val="21612680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nl-NL"/>
              <a:t>Klik om de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de ondertitelstijl van het model te bewerken</a:t>
            </a:r>
            <a:endParaRPr lang="en-US" dirty="0"/>
          </a:p>
        </p:txBody>
      </p:sp>
      <p:sp>
        <p:nvSpPr>
          <p:cNvPr id="4" name="Date Placeholder 3"/>
          <p:cNvSpPr>
            <a:spLocks noGrp="1"/>
          </p:cNvSpPr>
          <p:nvPr>
            <p:ph type="dt" sz="half" idx="10"/>
          </p:nvPr>
        </p:nvSpPr>
        <p:spPr/>
        <p:txBody>
          <a:bodyPr/>
          <a:lstStyle/>
          <a:p>
            <a:fld id="{166ED17A-A688-443C-A230-C395243B4B0C}" type="datetimeFigureOut">
              <a:rPr lang="en-US" smtClean="0"/>
              <a:t>11/4/2022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AB696C-A87B-4831-8B99-8E7C492E83DC}" type="slidenum">
              <a:rPr lang="en-US" smtClean="0"/>
              <a:t>‹nr.›</a:t>
            </a:fld>
            <a:endParaRPr lang="en-US"/>
          </a:p>
        </p:txBody>
      </p:sp>
    </p:spTree>
    <p:extLst>
      <p:ext uri="{BB962C8B-B14F-4D97-AF65-F5344CB8AC3E}">
        <p14:creationId xmlns:p14="http://schemas.microsoft.com/office/powerpoint/2010/main" val="380833168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Content Placeholder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166ED17A-A688-443C-A230-C395243B4B0C}" type="datetimeFigureOut">
              <a:rPr lang="en-US" smtClean="0"/>
              <a:t>11/4/2022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AB696C-A87B-4831-8B99-8E7C492E83DC}" type="slidenum">
              <a:rPr lang="en-US" smtClean="0"/>
              <a:t>‹nr.›</a:t>
            </a:fld>
            <a:endParaRPr lang="en-US"/>
          </a:p>
        </p:txBody>
      </p:sp>
    </p:spTree>
    <p:extLst>
      <p:ext uri="{BB962C8B-B14F-4D97-AF65-F5344CB8AC3E}">
        <p14:creationId xmlns:p14="http://schemas.microsoft.com/office/powerpoint/2010/main" val="120971929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a:t>Klik om de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166ED17A-A688-443C-A230-C395243B4B0C}" type="datetimeFigureOut">
              <a:rPr lang="en-US" smtClean="0"/>
              <a:t>11/4/2022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AB696C-A87B-4831-8B99-8E7C492E83DC}" type="slidenum">
              <a:rPr lang="en-US" smtClean="0"/>
              <a:t>‹nr.›</a:t>
            </a:fld>
            <a:endParaRPr lang="en-US"/>
          </a:p>
        </p:txBody>
      </p:sp>
    </p:spTree>
    <p:extLst>
      <p:ext uri="{BB962C8B-B14F-4D97-AF65-F5344CB8AC3E}">
        <p14:creationId xmlns:p14="http://schemas.microsoft.com/office/powerpoint/2010/main" val="38285306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Content Placeholder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166ED17A-A688-443C-A230-C395243B4B0C}" type="datetimeFigureOut">
              <a:rPr lang="en-US" smtClean="0"/>
              <a:t>11/4/2022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AB696C-A87B-4831-8B99-8E7C492E83DC}" type="slidenum">
              <a:rPr lang="en-US" smtClean="0"/>
              <a:t>‹nr.›</a:t>
            </a:fld>
            <a:endParaRPr lang="en-US"/>
          </a:p>
        </p:txBody>
      </p:sp>
    </p:spTree>
    <p:extLst>
      <p:ext uri="{BB962C8B-B14F-4D97-AF65-F5344CB8AC3E}">
        <p14:creationId xmlns:p14="http://schemas.microsoft.com/office/powerpoint/2010/main" val="34304765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166ED17A-A688-443C-A230-C395243B4B0C}" type="datetimeFigureOut">
              <a:rPr lang="en-US" smtClean="0"/>
              <a:t>11/4/2022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AB696C-A87B-4831-8B99-8E7C492E83DC}" type="slidenum">
              <a:rPr lang="en-US" smtClean="0"/>
              <a:t>‹nr.›</a:t>
            </a:fld>
            <a:endParaRPr lang="en-US"/>
          </a:p>
        </p:txBody>
      </p:sp>
    </p:spTree>
    <p:extLst>
      <p:ext uri="{BB962C8B-B14F-4D97-AF65-F5344CB8AC3E}">
        <p14:creationId xmlns:p14="http://schemas.microsoft.com/office/powerpoint/2010/main" val="81473806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a:t>Klik om de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166ED17A-A688-443C-A230-C395243B4B0C}" type="datetimeFigureOut">
              <a:rPr lang="en-US" smtClean="0"/>
              <a:t>11/4/2022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1AB696C-A87B-4831-8B99-8E7C492E83DC}" type="slidenum">
              <a:rPr lang="en-US" smtClean="0"/>
              <a:t>‹nr.›</a:t>
            </a:fld>
            <a:endParaRPr lang="en-US"/>
          </a:p>
        </p:txBody>
      </p:sp>
    </p:spTree>
    <p:extLst>
      <p:ext uri="{BB962C8B-B14F-4D97-AF65-F5344CB8AC3E}">
        <p14:creationId xmlns:p14="http://schemas.microsoft.com/office/powerpoint/2010/main" val="326612853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a:t>Klik om de stijl te bewerken</a:t>
            </a:r>
            <a:endParaRPr lang="en-US" dirty="0"/>
          </a:p>
        </p:txBody>
      </p:sp>
      <p:sp>
        <p:nvSpPr>
          <p:cNvPr id="3" name="Date Placeholder 2"/>
          <p:cNvSpPr>
            <a:spLocks noGrp="1"/>
          </p:cNvSpPr>
          <p:nvPr>
            <p:ph type="dt" sz="half" idx="10"/>
          </p:nvPr>
        </p:nvSpPr>
        <p:spPr/>
        <p:txBody>
          <a:bodyPr/>
          <a:lstStyle/>
          <a:p>
            <a:fld id="{166ED17A-A688-443C-A230-C395243B4B0C}" type="datetimeFigureOut">
              <a:rPr lang="en-US" smtClean="0"/>
              <a:t>11/4/2022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1AB696C-A87B-4831-8B99-8E7C492E83DC}" type="slidenum">
              <a:rPr lang="en-US" smtClean="0"/>
              <a:t>‹nr.›</a:t>
            </a:fld>
            <a:endParaRPr lang="en-US"/>
          </a:p>
        </p:txBody>
      </p:sp>
    </p:spTree>
    <p:extLst>
      <p:ext uri="{BB962C8B-B14F-4D97-AF65-F5344CB8AC3E}">
        <p14:creationId xmlns:p14="http://schemas.microsoft.com/office/powerpoint/2010/main" val="109626673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6ED17A-A688-443C-A230-C395243B4B0C}" type="datetimeFigureOut">
              <a:rPr lang="en-US" smtClean="0"/>
              <a:t>11/4/2022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1AB696C-A87B-4831-8B99-8E7C492E83DC}" type="slidenum">
              <a:rPr lang="en-US" smtClean="0"/>
              <a:t>‹nr.›</a:t>
            </a:fld>
            <a:endParaRPr lang="en-US"/>
          </a:p>
        </p:txBody>
      </p:sp>
    </p:spTree>
    <p:extLst>
      <p:ext uri="{BB962C8B-B14F-4D97-AF65-F5344CB8AC3E}">
        <p14:creationId xmlns:p14="http://schemas.microsoft.com/office/powerpoint/2010/main" val="284720105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a:t>Klik om de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166ED17A-A688-443C-A230-C395243B4B0C}" type="datetimeFigureOut">
              <a:rPr lang="en-US" smtClean="0"/>
              <a:t>11/4/2022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AB696C-A87B-4831-8B99-8E7C492E83DC}" type="slidenum">
              <a:rPr lang="en-US" smtClean="0"/>
              <a:t>‹nr.›</a:t>
            </a:fld>
            <a:endParaRPr lang="en-US"/>
          </a:p>
        </p:txBody>
      </p:sp>
    </p:spTree>
    <p:extLst>
      <p:ext uri="{BB962C8B-B14F-4D97-AF65-F5344CB8AC3E}">
        <p14:creationId xmlns:p14="http://schemas.microsoft.com/office/powerpoint/2010/main" val="309379093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a:t>Klik om de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AB696C-A87B-4831-8B99-8E7C492E83DC}" type="slidenum">
              <a:rPr lang="en-US" smtClean="0"/>
              <a:t>‹nr.›</a:t>
            </a:fld>
            <a:endParaRPr lang="en-US"/>
          </a:p>
        </p:txBody>
      </p:sp>
      <p:sp>
        <p:nvSpPr>
          <p:cNvPr id="5" name="Date Placeholder 4"/>
          <p:cNvSpPr>
            <a:spLocks noGrp="1"/>
          </p:cNvSpPr>
          <p:nvPr>
            <p:ph type="dt" sz="half" idx="10"/>
          </p:nvPr>
        </p:nvSpPr>
        <p:spPr/>
        <p:txBody>
          <a:bodyPr/>
          <a:lstStyle/>
          <a:p>
            <a:fld id="{166ED17A-A688-443C-A230-C395243B4B0C}" type="datetimeFigureOut">
              <a:rPr lang="en-US" smtClean="0"/>
              <a:t>11/4/2022</a:t>
            </a:fld>
            <a:endParaRPr lang="en-US"/>
          </a:p>
        </p:txBody>
      </p:sp>
    </p:spTree>
    <p:extLst>
      <p:ext uri="{BB962C8B-B14F-4D97-AF65-F5344CB8AC3E}">
        <p14:creationId xmlns:p14="http://schemas.microsoft.com/office/powerpoint/2010/main" val="152075241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a:t>Klik om de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166ED17A-A688-443C-A230-C395243B4B0C}" type="datetimeFigureOut">
              <a:rPr lang="en-US" smtClean="0"/>
              <a:t>11/4/2022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AB696C-A87B-4831-8B99-8E7C492E83DC}" type="slidenum">
              <a:rPr lang="en-US" smtClean="0"/>
              <a:t>‹nr.›</a:t>
            </a:fld>
            <a:endParaRPr lang="en-US"/>
          </a:p>
        </p:txBody>
      </p:sp>
    </p:spTree>
    <p:extLst>
      <p:ext uri="{BB962C8B-B14F-4D97-AF65-F5344CB8AC3E}">
        <p14:creationId xmlns:p14="http://schemas.microsoft.com/office/powerpoint/2010/main" val="52543834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de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Tekststijl van het model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166ED17A-A688-443C-A230-C395243B4B0C}" type="datetimeFigureOut">
              <a:rPr lang="en-US" smtClean="0"/>
              <a:t>11/4/2022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AB696C-A87B-4831-8B99-8E7C492E83DC}" type="slidenum">
              <a:rPr lang="en-US" smtClean="0"/>
              <a:t>‹nr.›</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17198352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a:t>Klik om de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166ED17A-A688-443C-A230-C395243B4B0C}" type="datetimeFigureOut">
              <a:rPr lang="en-US" smtClean="0"/>
              <a:t>11/4/2022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AB696C-A87B-4831-8B99-8E7C492E83DC}" type="slidenum">
              <a:rPr lang="en-US" smtClean="0"/>
              <a:t>‹nr.›</a:t>
            </a:fld>
            <a:endParaRPr lang="en-US"/>
          </a:p>
        </p:txBody>
      </p:sp>
    </p:spTree>
    <p:extLst>
      <p:ext uri="{BB962C8B-B14F-4D97-AF65-F5344CB8AC3E}">
        <p14:creationId xmlns:p14="http://schemas.microsoft.com/office/powerpoint/2010/main" val="10354384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Tekststijl van het model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166ED17A-A688-443C-A230-C395243B4B0C}" type="datetimeFigureOut">
              <a:rPr lang="en-US" smtClean="0"/>
              <a:t>11/4/2022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AB696C-A87B-4831-8B99-8E7C492E83DC}" type="slidenum">
              <a:rPr lang="en-US" smtClean="0"/>
              <a:t>‹nr.›</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5743784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a:t>Klik om de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166ED17A-A688-443C-A230-C395243B4B0C}" type="datetimeFigureOut">
              <a:rPr lang="en-US" smtClean="0"/>
              <a:t>11/4/2022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AB696C-A87B-4831-8B99-8E7C492E83DC}" type="slidenum">
              <a:rPr lang="en-US" smtClean="0"/>
              <a:t>‹nr.›</a:t>
            </a:fld>
            <a:endParaRPr lang="en-US"/>
          </a:p>
        </p:txBody>
      </p:sp>
    </p:spTree>
    <p:extLst>
      <p:ext uri="{BB962C8B-B14F-4D97-AF65-F5344CB8AC3E}">
        <p14:creationId xmlns:p14="http://schemas.microsoft.com/office/powerpoint/2010/main" val="159597655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Tekststijl van het model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166ED17A-A688-443C-A230-C395243B4B0C}" type="datetimeFigureOut">
              <a:rPr lang="en-US" smtClean="0"/>
              <a:t>11/4/2022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AB696C-A87B-4831-8B99-8E7C492E83DC}" type="slidenum">
              <a:rPr lang="en-US" smtClean="0"/>
              <a:t>‹nr.›</a:t>
            </a:fld>
            <a:endParaRPr lang="en-US"/>
          </a:p>
        </p:txBody>
      </p:sp>
    </p:spTree>
    <p:extLst>
      <p:ext uri="{BB962C8B-B14F-4D97-AF65-F5344CB8AC3E}">
        <p14:creationId xmlns:p14="http://schemas.microsoft.com/office/powerpoint/2010/main" val="35017599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166ED17A-A688-443C-A230-C395243B4B0C}" type="datetimeFigureOut">
              <a:rPr lang="en-US" smtClean="0"/>
              <a:t>11/4/2022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AB696C-A87B-4831-8B99-8E7C492E83DC}" type="slidenum">
              <a:rPr lang="en-US" smtClean="0"/>
              <a:t>‹nr.›</a:t>
            </a:fld>
            <a:endParaRPr lang="en-US"/>
          </a:p>
        </p:txBody>
      </p:sp>
    </p:spTree>
    <p:extLst>
      <p:ext uri="{BB962C8B-B14F-4D97-AF65-F5344CB8AC3E}">
        <p14:creationId xmlns:p14="http://schemas.microsoft.com/office/powerpoint/2010/main" val="27401093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a:t>Klik om de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166ED17A-A688-443C-A230-C395243B4B0C}" type="datetimeFigureOut">
              <a:rPr lang="en-US" smtClean="0"/>
              <a:t>11/4/2022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AB696C-A87B-4831-8B99-8E7C492E83DC}" type="slidenum">
              <a:rPr lang="en-US" smtClean="0"/>
              <a:t>‹nr.›</a:t>
            </a:fld>
            <a:endParaRPr lang="en-US"/>
          </a:p>
        </p:txBody>
      </p:sp>
    </p:spTree>
    <p:extLst>
      <p:ext uri="{BB962C8B-B14F-4D97-AF65-F5344CB8AC3E}">
        <p14:creationId xmlns:p14="http://schemas.microsoft.com/office/powerpoint/2010/main" val="25780750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166ED17A-A688-443C-A230-C395243B4B0C}" type="datetimeFigureOut">
              <a:rPr lang="en-US" smtClean="0"/>
              <a:t>11/4/2022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AB696C-A87B-4831-8B99-8E7C492E83DC}" type="slidenum">
              <a:rPr lang="en-US" smtClean="0"/>
              <a:t>‹nr.›</a:t>
            </a:fld>
            <a:endParaRPr lang="en-US"/>
          </a:p>
        </p:txBody>
      </p:sp>
    </p:spTree>
    <p:extLst>
      <p:ext uri="{BB962C8B-B14F-4D97-AF65-F5344CB8AC3E}">
        <p14:creationId xmlns:p14="http://schemas.microsoft.com/office/powerpoint/2010/main" val="203005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a:t>Klik om de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166ED17A-A688-443C-A230-C395243B4B0C}" type="datetimeFigureOut">
              <a:rPr lang="en-US" smtClean="0"/>
              <a:t>11/4/2022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1AB696C-A87B-4831-8B99-8E7C492E83DC}" type="slidenum">
              <a:rPr lang="en-US" smtClean="0"/>
              <a:t>‹nr.›</a:t>
            </a:fld>
            <a:endParaRPr lang="en-US"/>
          </a:p>
        </p:txBody>
      </p:sp>
    </p:spTree>
    <p:extLst>
      <p:ext uri="{BB962C8B-B14F-4D97-AF65-F5344CB8AC3E}">
        <p14:creationId xmlns:p14="http://schemas.microsoft.com/office/powerpoint/2010/main" val="2716736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a:t>Klik om de stijl te bewerken</a:t>
            </a:r>
            <a:endParaRPr lang="en-US" dirty="0"/>
          </a:p>
        </p:txBody>
      </p:sp>
      <p:sp>
        <p:nvSpPr>
          <p:cNvPr id="3" name="Date Placeholder 2"/>
          <p:cNvSpPr>
            <a:spLocks noGrp="1"/>
          </p:cNvSpPr>
          <p:nvPr>
            <p:ph type="dt" sz="half" idx="10"/>
          </p:nvPr>
        </p:nvSpPr>
        <p:spPr/>
        <p:txBody>
          <a:bodyPr/>
          <a:lstStyle/>
          <a:p>
            <a:fld id="{166ED17A-A688-443C-A230-C395243B4B0C}" type="datetimeFigureOut">
              <a:rPr lang="en-US" smtClean="0"/>
              <a:t>11/4/2022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1AB696C-A87B-4831-8B99-8E7C492E83DC}" type="slidenum">
              <a:rPr lang="en-US" smtClean="0"/>
              <a:t>‹nr.›</a:t>
            </a:fld>
            <a:endParaRPr lang="en-US"/>
          </a:p>
        </p:txBody>
      </p:sp>
    </p:spTree>
    <p:extLst>
      <p:ext uri="{BB962C8B-B14F-4D97-AF65-F5344CB8AC3E}">
        <p14:creationId xmlns:p14="http://schemas.microsoft.com/office/powerpoint/2010/main" val="38998979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6ED17A-A688-443C-A230-C395243B4B0C}" type="datetimeFigureOut">
              <a:rPr lang="en-US" smtClean="0"/>
              <a:t>11/4/2022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1AB696C-A87B-4831-8B99-8E7C492E83DC}" type="slidenum">
              <a:rPr lang="en-US" smtClean="0"/>
              <a:t>‹nr.›</a:t>
            </a:fld>
            <a:endParaRPr lang="en-US"/>
          </a:p>
        </p:txBody>
      </p:sp>
    </p:spTree>
    <p:extLst>
      <p:ext uri="{BB962C8B-B14F-4D97-AF65-F5344CB8AC3E}">
        <p14:creationId xmlns:p14="http://schemas.microsoft.com/office/powerpoint/2010/main" val="95338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a:t>Klik om de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166ED17A-A688-443C-A230-C395243B4B0C}" type="datetimeFigureOut">
              <a:rPr lang="en-US" smtClean="0"/>
              <a:t>11/4/2022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AB696C-A87B-4831-8B99-8E7C492E83DC}" type="slidenum">
              <a:rPr lang="en-US" smtClean="0"/>
              <a:t>‹nr.›</a:t>
            </a:fld>
            <a:endParaRPr lang="en-US"/>
          </a:p>
        </p:txBody>
      </p:sp>
    </p:spTree>
    <p:extLst>
      <p:ext uri="{BB962C8B-B14F-4D97-AF65-F5344CB8AC3E}">
        <p14:creationId xmlns:p14="http://schemas.microsoft.com/office/powerpoint/2010/main" val="2458467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a:t>Klik om de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p:txBody>
          <a:bodyPr/>
          <a:lstStyle/>
          <a:p>
            <a:fld id="{166ED17A-A688-443C-A230-C395243B4B0C}" type="datetimeFigureOut">
              <a:rPr lang="en-US" smtClean="0"/>
              <a:t>11/4/2022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AB696C-A87B-4831-8B99-8E7C492E83DC}" type="slidenum">
              <a:rPr lang="en-US" smtClean="0"/>
              <a:t>‹nr.›</a:t>
            </a:fld>
            <a:endParaRPr lang="en-US"/>
          </a:p>
        </p:txBody>
      </p:sp>
    </p:spTree>
    <p:extLst>
      <p:ext uri="{BB962C8B-B14F-4D97-AF65-F5344CB8AC3E}">
        <p14:creationId xmlns:p14="http://schemas.microsoft.com/office/powerpoint/2010/main" val="27691918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a:t>Klik om de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66ED17A-A688-443C-A230-C395243B4B0C}" type="datetimeFigureOut">
              <a:rPr lang="en-US" smtClean="0"/>
              <a:t>11/4/2022</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51AB696C-A87B-4831-8B99-8E7C492E83DC}" type="slidenum">
              <a:rPr lang="en-US" smtClean="0"/>
              <a:t>‹nr.›</a:t>
            </a:fld>
            <a:endParaRPr lang="en-US"/>
          </a:p>
        </p:txBody>
      </p:sp>
    </p:spTree>
    <p:extLst>
      <p:ext uri="{BB962C8B-B14F-4D97-AF65-F5344CB8AC3E}">
        <p14:creationId xmlns:p14="http://schemas.microsoft.com/office/powerpoint/2010/main" val="3212804977"/>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 id="2147483774" r:id="rId12"/>
    <p:sldLayoutId id="2147483775" r:id="rId13"/>
    <p:sldLayoutId id="2147483776" r:id="rId14"/>
    <p:sldLayoutId id="2147483777" r:id="rId15"/>
    <p:sldLayoutId id="2147483778"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a:t>Klik om de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66ED17A-A688-443C-A230-C395243B4B0C}" type="datetimeFigureOut">
              <a:rPr lang="en-US" smtClean="0"/>
              <a:t>11/4/2022</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51AB696C-A87B-4831-8B99-8E7C492E83DC}" type="slidenum">
              <a:rPr lang="en-US" smtClean="0"/>
              <a:t>‹nr.›</a:t>
            </a:fld>
            <a:endParaRPr lang="en-US"/>
          </a:p>
        </p:txBody>
      </p:sp>
    </p:spTree>
    <p:extLst>
      <p:ext uri="{BB962C8B-B14F-4D97-AF65-F5344CB8AC3E}">
        <p14:creationId xmlns:p14="http://schemas.microsoft.com/office/powerpoint/2010/main" val="2648188062"/>
      </p:ext>
    </p:extLst>
  </p:cSld>
  <p:clrMap bg1="lt1" tx1="dk1" bg2="lt2" tx2="dk2" accent1="accent1" accent2="accent2" accent3="accent3" accent4="accent4" accent5="accent5" accent6="accent6" hlink="hlink" folHlink="folHlink"/>
  <p:sldLayoutIdLst>
    <p:sldLayoutId id="2147483780" r:id="rId1"/>
    <p:sldLayoutId id="2147483781" r:id="rId2"/>
    <p:sldLayoutId id="2147483782" r:id="rId3"/>
    <p:sldLayoutId id="2147483783" r:id="rId4"/>
    <p:sldLayoutId id="2147483784" r:id="rId5"/>
    <p:sldLayoutId id="2147483785" r:id="rId6"/>
    <p:sldLayoutId id="2147483786" r:id="rId7"/>
    <p:sldLayoutId id="2147483787" r:id="rId8"/>
    <p:sldLayoutId id="2147483788" r:id="rId9"/>
    <p:sldLayoutId id="2147483789" r:id="rId10"/>
    <p:sldLayoutId id="2147483790" r:id="rId11"/>
    <p:sldLayoutId id="2147483791" r:id="rId12"/>
    <p:sldLayoutId id="2147483792" r:id="rId13"/>
    <p:sldLayoutId id="2147483793" r:id="rId14"/>
    <p:sldLayoutId id="2147483794" r:id="rId15"/>
    <p:sldLayoutId id="2147483795"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expreszo.nl/" TargetMode="External"/><Relationship Id="rId2" Type="http://schemas.openxmlformats.org/officeDocument/2006/relationships/hyperlink" Target="http://www.jongenout.nl/" TargetMode="External"/><Relationship Id="rId1" Type="http://schemas.openxmlformats.org/officeDocument/2006/relationships/slideLayout" Target="../slideLayouts/slideLayout18.xml"/><Relationship Id="rId5" Type="http://schemas.openxmlformats.org/officeDocument/2006/relationships/hyperlink" Target="http://www.switchboard.nl/" TargetMode="External"/><Relationship Id="rId4" Type="http://schemas.openxmlformats.org/officeDocument/2006/relationships/hyperlink" Target="http://www.allesovergay.n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video" Target="https://www.youtube.com/embed/2REkk9SCRn0"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18.xml"/><Relationship Id="rId1" Type="http://schemas.openxmlformats.org/officeDocument/2006/relationships/video" Target="https://www.youtube.com/embed/nY6oAaRe9BQ?feature=oembed"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a:t>Burgerschap</a:t>
            </a:r>
            <a:endParaRPr lang="en-US" dirty="0"/>
          </a:p>
        </p:txBody>
      </p:sp>
      <p:sp>
        <p:nvSpPr>
          <p:cNvPr id="3" name="Ondertitel 2"/>
          <p:cNvSpPr>
            <a:spLocks noGrp="1"/>
          </p:cNvSpPr>
          <p:nvPr>
            <p:ph type="subTitle" idx="1"/>
          </p:nvPr>
        </p:nvSpPr>
        <p:spPr/>
        <p:txBody>
          <a:bodyPr>
            <a:normAutofit/>
          </a:bodyPr>
          <a:lstStyle/>
          <a:p>
            <a:r>
              <a:rPr lang="nl-NL" sz="2800" dirty="0">
                <a:solidFill>
                  <a:schemeClr val="bg1">
                    <a:lumMod val="50000"/>
                  </a:schemeClr>
                </a:solidFill>
              </a:rPr>
              <a:t>Seksuele Diversiteit &amp; gender Identiteit: </a:t>
            </a:r>
          </a:p>
          <a:p>
            <a:r>
              <a:rPr lang="nl-NL" sz="2800" dirty="0">
                <a:solidFill>
                  <a:schemeClr val="bg1">
                    <a:lumMod val="50000"/>
                  </a:schemeClr>
                </a:solidFill>
              </a:rPr>
              <a:t>hoe kan liefde er uit zien?</a:t>
            </a:r>
            <a:endParaRPr lang="en-US" sz="2800" dirty="0">
              <a:solidFill>
                <a:schemeClr val="bg1">
                  <a:lumMod val="50000"/>
                </a:schemeClr>
              </a:solidFill>
            </a:endParaRPr>
          </a:p>
        </p:txBody>
      </p:sp>
    </p:spTree>
    <p:extLst>
      <p:ext uri="{BB962C8B-B14F-4D97-AF65-F5344CB8AC3E}">
        <p14:creationId xmlns:p14="http://schemas.microsoft.com/office/powerpoint/2010/main" val="17325756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Wist je dat?</a:t>
            </a:r>
            <a:endParaRPr lang="en-US" dirty="0"/>
          </a:p>
        </p:txBody>
      </p:sp>
      <p:sp>
        <p:nvSpPr>
          <p:cNvPr id="3" name="Tijdelijke aanduiding voor inhoud 2"/>
          <p:cNvSpPr>
            <a:spLocks noGrp="1"/>
          </p:cNvSpPr>
          <p:nvPr>
            <p:ph idx="1"/>
          </p:nvPr>
        </p:nvSpPr>
        <p:spPr>
          <a:xfrm>
            <a:off x="677334" y="1488613"/>
            <a:ext cx="8596668" cy="4512137"/>
          </a:xfrm>
        </p:spPr>
        <p:txBody>
          <a:bodyPr>
            <a:normAutofit lnSpcReduction="10000"/>
          </a:bodyPr>
          <a:lstStyle/>
          <a:p>
            <a:r>
              <a:rPr lang="nl-NL" dirty="0"/>
              <a:t>Seksuele Geaardheid is…</a:t>
            </a:r>
          </a:p>
          <a:p>
            <a:pPr marL="0" indent="0">
              <a:buNone/>
            </a:pPr>
            <a:r>
              <a:rPr lang="nl-NL" dirty="0"/>
              <a:t>- Wat je voor een ander voelt 							(Gevoelens)</a:t>
            </a:r>
            <a:br>
              <a:rPr lang="nl-NL" dirty="0"/>
            </a:br>
            <a:br>
              <a:rPr lang="nl-NL" dirty="0"/>
            </a:br>
            <a:r>
              <a:rPr lang="nl-NL" dirty="0"/>
              <a:t>- Wat voor seksuele contacten en relaties je hebt 		(Gedrag)</a:t>
            </a:r>
            <a:br>
              <a:rPr lang="nl-NL" dirty="0"/>
            </a:br>
            <a:br>
              <a:rPr lang="nl-NL" dirty="0"/>
            </a:br>
            <a:r>
              <a:rPr lang="nl-NL" dirty="0"/>
              <a:t>- Hoe je jezelf noemt									(Identiteit)</a:t>
            </a:r>
          </a:p>
          <a:p>
            <a:endParaRPr lang="nl-NL" dirty="0"/>
          </a:p>
          <a:p>
            <a:endParaRPr lang="nl-NL" dirty="0"/>
          </a:p>
          <a:p>
            <a:r>
              <a:rPr lang="nl-NL" dirty="0"/>
              <a:t>Gender identiteit is…</a:t>
            </a:r>
          </a:p>
          <a:p>
            <a:pPr marL="0" indent="0">
              <a:buNone/>
            </a:pPr>
            <a:r>
              <a:rPr lang="nl-NL" dirty="0"/>
              <a:t>- Of je je een man, vrouw of iets er tussen in voelt		(gevoelens)</a:t>
            </a:r>
          </a:p>
          <a:p>
            <a:pPr marL="0" indent="0">
              <a:buNone/>
            </a:pPr>
            <a:r>
              <a:rPr lang="nl-NL" dirty="0"/>
              <a:t>- Wat voor soort lichaam je graag wil hebben			(lichamelijk)</a:t>
            </a:r>
          </a:p>
          <a:p>
            <a:pPr marL="0" indent="0">
              <a:buNone/>
            </a:pPr>
            <a:r>
              <a:rPr lang="nl-NL" dirty="0"/>
              <a:t>- Hoe je je wil gedragen								(gedrag)</a:t>
            </a:r>
          </a:p>
          <a:p>
            <a:pPr marL="0" indent="0">
              <a:buNone/>
            </a:pPr>
            <a:r>
              <a:rPr lang="nl-NL" dirty="0"/>
              <a:t>- Hoe je jezelf noemt									(Identiteit)</a:t>
            </a:r>
          </a:p>
          <a:p>
            <a:pPr marL="0" indent="0">
              <a:buNone/>
            </a:pPr>
            <a:endParaRPr lang="nl-NL" dirty="0"/>
          </a:p>
        </p:txBody>
      </p:sp>
    </p:spTree>
    <p:extLst>
      <p:ext uri="{BB962C8B-B14F-4D97-AF65-F5344CB8AC3E}">
        <p14:creationId xmlns:p14="http://schemas.microsoft.com/office/powerpoint/2010/main" val="5343423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Wist je dat? Seksuele geaardheid</a:t>
            </a:r>
            <a:endParaRPr lang="en-US" dirty="0"/>
          </a:p>
        </p:txBody>
      </p:sp>
      <p:sp>
        <p:nvSpPr>
          <p:cNvPr id="4" name="Tijdelijke aanduiding voor inhoud 3"/>
          <p:cNvSpPr>
            <a:spLocks noGrp="1"/>
          </p:cNvSpPr>
          <p:nvPr>
            <p:ph sz="half" idx="1"/>
          </p:nvPr>
        </p:nvSpPr>
        <p:spPr/>
        <p:txBody>
          <a:bodyPr/>
          <a:lstStyle/>
          <a:p>
            <a:r>
              <a:rPr lang="nl-NL" b="1" u="sng" dirty="0"/>
              <a:t>Heteroseksueel</a:t>
            </a:r>
            <a:br>
              <a:rPr lang="nl-NL" dirty="0"/>
            </a:br>
            <a:r>
              <a:rPr lang="nl-NL" dirty="0"/>
              <a:t>Iemand die zich aangetrokken voelt tot iemand van het andere geslacht (mannen die op vrouwen vallen, en vrouwen die op mannen vallen).</a:t>
            </a:r>
            <a:br>
              <a:rPr lang="nl-NL" dirty="0"/>
            </a:br>
            <a:endParaRPr lang="nl-NL" dirty="0"/>
          </a:p>
          <a:p>
            <a:r>
              <a:rPr lang="nl-NL" b="1" u="sng" dirty="0"/>
              <a:t>Homoseksueel</a:t>
            </a:r>
            <a:br>
              <a:rPr lang="nl-NL" dirty="0"/>
            </a:br>
            <a:r>
              <a:rPr lang="nl-NL" dirty="0"/>
              <a:t>Iemand die zich aangetrokken voelt tot iemand van hetzelfde geslacht (mannen die op mannen vallen, en vrouwen die op vrouwen vallen).</a:t>
            </a:r>
            <a:endParaRPr lang="en-US" dirty="0"/>
          </a:p>
        </p:txBody>
      </p:sp>
      <p:sp>
        <p:nvSpPr>
          <p:cNvPr id="5" name="Tijdelijke aanduiding voor inhoud 4"/>
          <p:cNvSpPr>
            <a:spLocks noGrp="1"/>
          </p:cNvSpPr>
          <p:nvPr>
            <p:ph sz="half" idx="2"/>
          </p:nvPr>
        </p:nvSpPr>
        <p:spPr/>
        <p:txBody>
          <a:bodyPr/>
          <a:lstStyle/>
          <a:p>
            <a:r>
              <a:rPr lang="nl-NL" b="1" u="sng" dirty="0"/>
              <a:t>Lesbisch</a:t>
            </a:r>
            <a:br>
              <a:rPr lang="nl-NL" dirty="0"/>
            </a:br>
            <a:r>
              <a:rPr lang="nl-NL" dirty="0"/>
              <a:t>Vrouwen die op vrouwen vallen. Lesbische vrouwen vallen op iemand van hetzelfde geslacht, en zijn dus ook homoseksueel. </a:t>
            </a:r>
            <a:br>
              <a:rPr lang="nl-NL" dirty="0"/>
            </a:br>
            <a:br>
              <a:rPr lang="nl-NL" dirty="0"/>
            </a:br>
            <a:endParaRPr lang="nl-NL" dirty="0"/>
          </a:p>
          <a:p>
            <a:r>
              <a:rPr lang="nl-NL" b="1" u="sng" dirty="0"/>
              <a:t>Biseksueel</a:t>
            </a:r>
            <a:br>
              <a:rPr lang="en-US" dirty="0"/>
            </a:br>
            <a:r>
              <a:rPr lang="en-US" dirty="0" err="1"/>
              <a:t>Iemand</a:t>
            </a:r>
            <a:r>
              <a:rPr lang="en-US" dirty="0"/>
              <a:t> die op </a:t>
            </a:r>
            <a:r>
              <a:rPr lang="en-US" dirty="0" err="1"/>
              <a:t>mannen</a:t>
            </a:r>
            <a:r>
              <a:rPr lang="en-US" dirty="0"/>
              <a:t> </a:t>
            </a:r>
            <a:r>
              <a:rPr lang="en-US" dirty="0" err="1"/>
              <a:t>én</a:t>
            </a:r>
            <a:r>
              <a:rPr lang="en-US" dirty="0"/>
              <a:t> </a:t>
            </a:r>
            <a:r>
              <a:rPr lang="en-US" dirty="0" err="1"/>
              <a:t>vrouwen</a:t>
            </a:r>
            <a:r>
              <a:rPr lang="en-US" dirty="0"/>
              <a:t> </a:t>
            </a:r>
            <a:r>
              <a:rPr lang="en-US" dirty="0" err="1"/>
              <a:t>valt</a:t>
            </a:r>
            <a:r>
              <a:rPr lang="en-US" dirty="0"/>
              <a:t>. Het </a:t>
            </a:r>
            <a:r>
              <a:rPr lang="en-US" dirty="0" err="1"/>
              <a:t>geslacht</a:t>
            </a:r>
            <a:r>
              <a:rPr lang="en-US" dirty="0"/>
              <a:t> </a:t>
            </a:r>
            <a:r>
              <a:rPr lang="en-US" dirty="0" err="1"/>
              <a:t>speelt</a:t>
            </a:r>
            <a:r>
              <a:rPr lang="en-US" dirty="0"/>
              <a:t> </a:t>
            </a:r>
            <a:r>
              <a:rPr lang="en-US" dirty="0" err="1"/>
              <a:t>dus</a:t>
            </a:r>
            <a:r>
              <a:rPr lang="en-US" dirty="0"/>
              <a:t> </a:t>
            </a:r>
            <a:r>
              <a:rPr lang="en-US" dirty="0" err="1"/>
              <a:t>geen</a:t>
            </a:r>
            <a:r>
              <a:rPr lang="en-US" dirty="0"/>
              <a:t> </a:t>
            </a:r>
            <a:r>
              <a:rPr lang="en-US" dirty="0" err="1"/>
              <a:t>rol</a:t>
            </a:r>
            <a:r>
              <a:rPr lang="en-US" dirty="0"/>
              <a:t> </a:t>
            </a:r>
            <a:r>
              <a:rPr lang="en-US" dirty="0" err="1"/>
              <a:t>hier</a:t>
            </a:r>
            <a:r>
              <a:rPr lang="en-US" dirty="0"/>
              <a:t> in.</a:t>
            </a:r>
            <a:endParaRPr lang="nl-NL" dirty="0"/>
          </a:p>
        </p:txBody>
      </p:sp>
    </p:spTree>
    <p:extLst>
      <p:ext uri="{BB962C8B-B14F-4D97-AF65-F5344CB8AC3E}">
        <p14:creationId xmlns:p14="http://schemas.microsoft.com/office/powerpoint/2010/main" val="16822518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lstStyle/>
          <a:p>
            <a:r>
              <a:rPr lang="nl-NL" dirty="0"/>
              <a:t>Wist je dat? Identiteit</a:t>
            </a:r>
            <a:endParaRPr lang="en-US" dirty="0"/>
          </a:p>
        </p:txBody>
      </p:sp>
      <p:sp>
        <p:nvSpPr>
          <p:cNvPr id="5" name="Tijdelijke aanduiding voor inhoud 4"/>
          <p:cNvSpPr>
            <a:spLocks noGrp="1"/>
          </p:cNvSpPr>
          <p:nvPr>
            <p:ph sz="half" idx="1"/>
          </p:nvPr>
        </p:nvSpPr>
        <p:spPr/>
        <p:txBody>
          <a:bodyPr>
            <a:normAutofit lnSpcReduction="10000"/>
          </a:bodyPr>
          <a:lstStyle/>
          <a:p>
            <a:r>
              <a:rPr lang="nl-NL" b="1" u="sng" dirty="0"/>
              <a:t>Travestie</a:t>
            </a:r>
            <a:br>
              <a:rPr lang="nl-NL" dirty="0"/>
            </a:br>
            <a:r>
              <a:rPr lang="nl-NL" dirty="0"/>
              <a:t>Iemand die zich kleed als iemand van het andere geslacht. Dit komt bij hetero’s en homo’s voor.</a:t>
            </a:r>
            <a:br>
              <a:rPr lang="nl-NL" dirty="0"/>
            </a:br>
            <a:br>
              <a:rPr lang="nl-NL" dirty="0"/>
            </a:br>
            <a:r>
              <a:rPr lang="nl-NL" dirty="0"/>
              <a:t>Het heeft niets te maken met liefde en seksuele aantrekkingskracht.</a:t>
            </a:r>
          </a:p>
          <a:p>
            <a:endParaRPr lang="nl-NL" dirty="0"/>
          </a:p>
          <a:p>
            <a:r>
              <a:rPr lang="nl-NL" b="1" u="sng" dirty="0"/>
              <a:t>Non-binair</a:t>
            </a:r>
          </a:p>
          <a:p>
            <a:pPr marL="0" indent="0">
              <a:buNone/>
            </a:pPr>
            <a:r>
              <a:rPr lang="nl-NL" dirty="0"/>
              <a:t>	Mensen die zich niet 100% 	mannelijk of 100% vrouwelijk 	voelen maar ergens daar tussen 	in.</a:t>
            </a:r>
            <a:endParaRPr lang="en-US" dirty="0"/>
          </a:p>
        </p:txBody>
      </p:sp>
      <p:sp>
        <p:nvSpPr>
          <p:cNvPr id="6" name="Tijdelijke aanduiding voor inhoud 5"/>
          <p:cNvSpPr>
            <a:spLocks noGrp="1"/>
          </p:cNvSpPr>
          <p:nvPr>
            <p:ph sz="half" idx="2"/>
          </p:nvPr>
        </p:nvSpPr>
        <p:spPr/>
        <p:txBody>
          <a:bodyPr>
            <a:normAutofit lnSpcReduction="10000"/>
          </a:bodyPr>
          <a:lstStyle/>
          <a:p>
            <a:r>
              <a:rPr lang="nl-NL" b="1" u="sng" dirty="0"/>
              <a:t>Transgender</a:t>
            </a:r>
            <a:br>
              <a:rPr lang="en-US" dirty="0"/>
            </a:br>
            <a:r>
              <a:rPr lang="en-US" dirty="0" err="1"/>
              <a:t>Iemand</a:t>
            </a:r>
            <a:r>
              <a:rPr lang="en-US" dirty="0"/>
              <a:t> die </a:t>
            </a:r>
            <a:r>
              <a:rPr lang="en-US" dirty="0" err="1"/>
              <a:t>voelt</a:t>
            </a:r>
            <a:r>
              <a:rPr lang="en-US" dirty="0"/>
              <a:t> </a:t>
            </a:r>
            <a:r>
              <a:rPr lang="en-US" dirty="0" err="1"/>
              <a:t>dat</a:t>
            </a:r>
            <a:r>
              <a:rPr lang="en-US" dirty="0"/>
              <a:t> </a:t>
            </a:r>
            <a:r>
              <a:rPr lang="en-US" dirty="0" err="1"/>
              <a:t>hij</a:t>
            </a:r>
            <a:r>
              <a:rPr lang="en-US" dirty="0"/>
              <a:t>/</a:t>
            </a:r>
            <a:r>
              <a:rPr lang="en-US" dirty="0" err="1"/>
              <a:t>zij</a:t>
            </a:r>
            <a:r>
              <a:rPr lang="en-US" dirty="0"/>
              <a:t> in het </a:t>
            </a:r>
            <a:r>
              <a:rPr lang="en-US" dirty="0" err="1"/>
              <a:t>verkeerde</a:t>
            </a:r>
            <a:r>
              <a:rPr lang="en-US" dirty="0"/>
              <a:t> </a:t>
            </a:r>
            <a:r>
              <a:rPr lang="en-US" dirty="0" err="1"/>
              <a:t>lichaam</a:t>
            </a:r>
            <a:r>
              <a:rPr lang="en-US" dirty="0"/>
              <a:t> is </a:t>
            </a:r>
            <a:r>
              <a:rPr lang="en-US" dirty="0" err="1"/>
              <a:t>geboren</a:t>
            </a:r>
            <a:br>
              <a:rPr lang="en-US" dirty="0"/>
            </a:br>
            <a:br>
              <a:rPr lang="en-US" dirty="0"/>
            </a:br>
            <a:r>
              <a:rPr lang="en-US" dirty="0" err="1"/>
              <a:t>Dit</a:t>
            </a:r>
            <a:r>
              <a:rPr lang="en-US" dirty="0"/>
              <a:t> </a:t>
            </a:r>
            <a:r>
              <a:rPr lang="en-US" dirty="0" err="1"/>
              <a:t>gaat</a:t>
            </a:r>
            <a:r>
              <a:rPr lang="en-US" dirty="0"/>
              <a:t> over </a:t>
            </a:r>
            <a:r>
              <a:rPr lang="en-US" dirty="0" err="1"/>
              <a:t>geslacht</a:t>
            </a:r>
            <a:r>
              <a:rPr lang="en-US" dirty="0"/>
              <a:t> (het </a:t>
            </a:r>
            <a:r>
              <a:rPr lang="en-US" dirty="0" err="1"/>
              <a:t>lichaam</a:t>
            </a:r>
            <a:r>
              <a:rPr lang="en-US" dirty="0"/>
              <a:t>), </a:t>
            </a:r>
            <a:r>
              <a:rPr lang="en-US" dirty="0" err="1"/>
              <a:t>niet</a:t>
            </a:r>
            <a:r>
              <a:rPr lang="en-US" dirty="0"/>
              <a:t> over op </a:t>
            </a:r>
            <a:r>
              <a:rPr lang="en-US" dirty="0" err="1"/>
              <a:t>wie</a:t>
            </a:r>
            <a:r>
              <a:rPr lang="en-US" dirty="0"/>
              <a:t> je </a:t>
            </a:r>
            <a:r>
              <a:rPr lang="en-US" dirty="0" err="1"/>
              <a:t>valt</a:t>
            </a:r>
            <a:r>
              <a:rPr lang="en-US" dirty="0"/>
              <a:t>. </a:t>
            </a:r>
            <a:r>
              <a:rPr lang="en-US" dirty="0" err="1"/>
              <a:t>Een</a:t>
            </a:r>
            <a:r>
              <a:rPr lang="en-US" dirty="0"/>
              <a:t> </a:t>
            </a:r>
            <a:r>
              <a:rPr lang="en-US" dirty="0" err="1"/>
              <a:t>transseksueel</a:t>
            </a:r>
            <a:r>
              <a:rPr lang="en-US" dirty="0"/>
              <a:t> </a:t>
            </a:r>
            <a:r>
              <a:rPr lang="en-US" dirty="0" err="1"/>
              <a:t>kan</a:t>
            </a:r>
            <a:r>
              <a:rPr lang="en-US" dirty="0"/>
              <a:t> hetero, homo, bi etc. </a:t>
            </a:r>
            <a:r>
              <a:rPr lang="en-US" dirty="0" err="1"/>
              <a:t>zijn</a:t>
            </a:r>
            <a:r>
              <a:rPr lang="en-US" dirty="0"/>
              <a:t>. </a:t>
            </a:r>
            <a:br>
              <a:rPr lang="en-US" dirty="0"/>
            </a:br>
            <a:br>
              <a:rPr lang="en-US" dirty="0"/>
            </a:br>
            <a:r>
              <a:rPr lang="en-US" dirty="0"/>
              <a:t>Het </a:t>
            </a:r>
            <a:r>
              <a:rPr lang="en-US" dirty="0" err="1"/>
              <a:t>veranderen</a:t>
            </a:r>
            <a:r>
              <a:rPr lang="en-US" dirty="0"/>
              <a:t> van </a:t>
            </a:r>
            <a:r>
              <a:rPr lang="en-US" dirty="0" err="1"/>
              <a:t>geslacht</a:t>
            </a:r>
            <a:r>
              <a:rPr lang="en-US" dirty="0"/>
              <a:t> </a:t>
            </a:r>
            <a:r>
              <a:rPr lang="en-US" dirty="0" err="1"/>
              <a:t>kan</a:t>
            </a:r>
            <a:r>
              <a:rPr lang="en-US" dirty="0"/>
              <a:t> door </a:t>
            </a:r>
            <a:r>
              <a:rPr lang="en-US" dirty="0" err="1"/>
              <a:t>middel</a:t>
            </a:r>
            <a:r>
              <a:rPr lang="en-US" dirty="0"/>
              <a:t> van </a:t>
            </a:r>
            <a:r>
              <a:rPr lang="en-US" dirty="0" err="1"/>
              <a:t>hormonen</a:t>
            </a:r>
            <a:r>
              <a:rPr lang="en-US" dirty="0"/>
              <a:t> </a:t>
            </a:r>
            <a:r>
              <a:rPr lang="en-US" dirty="0" err="1"/>
              <a:t>en</a:t>
            </a:r>
            <a:r>
              <a:rPr lang="en-US" dirty="0"/>
              <a:t> </a:t>
            </a:r>
            <a:r>
              <a:rPr lang="en-US" dirty="0" err="1"/>
              <a:t>operaties</a:t>
            </a:r>
            <a:r>
              <a:rPr lang="en-US" dirty="0"/>
              <a:t>. </a:t>
            </a:r>
            <a:r>
              <a:rPr lang="en-US" dirty="0" err="1"/>
              <a:t>Altijd</a:t>
            </a:r>
            <a:r>
              <a:rPr lang="en-US" dirty="0"/>
              <a:t> </a:t>
            </a:r>
            <a:r>
              <a:rPr lang="en-US" dirty="0" err="1"/>
              <a:t>onder</a:t>
            </a:r>
            <a:r>
              <a:rPr lang="en-US" dirty="0"/>
              <a:t> </a:t>
            </a:r>
            <a:r>
              <a:rPr lang="en-US" dirty="0" err="1"/>
              <a:t>begeleiding</a:t>
            </a:r>
            <a:r>
              <a:rPr lang="en-US" dirty="0"/>
              <a:t> van </a:t>
            </a:r>
            <a:r>
              <a:rPr lang="en-US" dirty="0" err="1"/>
              <a:t>een</a:t>
            </a:r>
            <a:r>
              <a:rPr lang="en-US" dirty="0"/>
              <a:t> arts. Je </a:t>
            </a:r>
            <a:r>
              <a:rPr lang="en-US" dirty="0" err="1"/>
              <a:t>moet</a:t>
            </a:r>
            <a:r>
              <a:rPr lang="en-US" dirty="0"/>
              <a:t> minimal 18 </a:t>
            </a:r>
            <a:r>
              <a:rPr lang="en-US" dirty="0" err="1"/>
              <a:t>zijn</a:t>
            </a:r>
            <a:r>
              <a:rPr lang="en-US" dirty="0"/>
              <a:t>.</a:t>
            </a:r>
            <a:endParaRPr lang="nl-NL" dirty="0"/>
          </a:p>
        </p:txBody>
      </p:sp>
    </p:spTree>
    <p:extLst>
      <p:ext uri="{BB962C8B-B14F-4D97-AF65-F5344CB8AC3E}">
        <p14:creationId xmlns:p14="http://schemas.microsoft.com/office/powerpoint/2010/main" val="35431329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Wist je dat?</a:t>
            </a:r>
            <a:endParaRPr lang="en-US" dirty="0"/>
          </a:p>
        </p:txBody>
      </p:sp>
      <p:sp>
        <p:nvSpPr>
          <p:cNvPr id="3" name="Tijdelijke aanduiding voor inhoud 2"/>
          <p:cNvSpPr>
            <a:spLocks noGrp="1"/>
          </p:cNvSpPr>
          <p:nvPr>
            <p:ph idx="1"/>
          </p:nvPr>
        </p:nvSpPr>
        <p:spPr/>
        <p:txBody>
          <a:bodyPr>
            <a:normAutofit/>
          </a:bodyPr>
          <a:lstStyle/>
          <a:p>
            <a:r>
              <a:rPr lang="nl-NL" dirty="0"/>
              <a:t>Niet iedereen met homo- of biseksuele gevoelens heeft ook homo- of biseksuele contacten.</a:t>
            </a:r>
            <a:br>
              <a:rPr lang="nl-NL" dirty="0"/>
            </a:br>
            <a:endParaRPr lang="nl-NL" dirty="0"/>
          </a:p>
          <a:p>
            <a:r>
              <a:rPr lang="nl-NL" dirty="0"/>
              <a:t>10-25% van de jongeren fantaseert wel eens over vrijen met iemand van hetzelfde geslacht, of heeft dat wel eens gedaan.</a:t>
            </a:r>
            <a:br>
              <a:rPr lang="nl-NL" dirty="0"/>
            </a:br>
            <a:endParaRPr lang="nl-NL" dirty="0"/>
          </a:p>
          <a:p>
            <a:r>
              <a:rPr lang="nl-NL" dirty="0"/>
              <a:t>Niet iedereen met homo- of biseksuele contacten noemt zichzelf ook homoseksueel of biseksueel.</a:t>
            </a:r>
            <a:br>
              <a:rPr lang="nl-NL" dirty="0"/>
            </a:br>
            <a:endParaRPr lang="nl-NL" dirty="0"/>
          </a:p>
          <a:p>
            <a:r>
              <a:rPr lang="nl-NL" dirty="0"/>
              <a:t>In Nederland noemt ongeveer 5% van de mensen zich homoseksueel of lesbisch. </a:t>
            </a:r>
            <a:endParaRPr lang="en-US" dirty="0"/>
          </a:p>
        </p:txBody>
      </p:sp>
    </p:spTree>
    <p:extLst>
      <p:ext uri="{BB962C8B-B14F-4D97-AF65-F5344CB8AC3E}">
        <p14:creationId xmlns:p14="http://schemas.microsoft.com/office/powerpoint/2010/main" val="36718802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Wist je dat?</a:t>
            </a:r>
            <a:endParaRPr lang="en-US" dirty="0"/>
          </a:p>
        </p:txBody>
      </p:sp>
      <p:sp>
        <p:nvSpPr>
          <p:cNvPr id="3" name="Tijdelijke aanduiding voor inhoud 2"/>
          <p:cNvSpPr>
            <a:spLocks noGrp="1"/>
          </p:cNvSpPr>
          <p:nvPr>
            <p:ph idx="1"/>
          </p:nvPr>
        </p:nvSpPr>
        <p:spPr/>
        <p:txBody>
          <a:bodyPr/>
          <a:lstStyle/>
          <a:p>
            <a:r>
              <a:rPr lang="nl-NL" dirty="0"/>
              <a:t>Niet iedereen voelt zich 100% hetero of 100% homo</a:t>
            </a:r>
            <a:br>
              <a:rPr lang="nl-NL" dirty="0"/>
            </a:br>
            <a:endParaRPr lang="nl-NL" dirty="0"/>
          </a:p>
          <a:p>
            <a:r>
              <a:rPr lang="nl-NL" dirty="0"/>
              <a:t>Je kunt ook voornamelijk hetero zijn en een beetje homo, of voornamelijk homo en een beetje hetero. Bij biseksuele mensen hoeft het ook niet 50-50 te zijn.</a:t>
            </a:r>
            <a:endParaRPr lang="en-US" dirty="0"/>
          </a:p>
        </p:txBody>
      </p:sp>
    </p:spTree>
    <p:extLst>
      <p:ext uri="{BB962C8B-B14F-4D97-AF65-F5344CB8AC3E}">
        <p14:creationId xmlns:p14="http://schemas.microsoft.com/office/powerpoint/2010/main" val="22569799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Wist je dat?</a:t>
            </a:r>
            <a:endParaRPr lang="en-US" dirty="0"/>
          </a:p>
        </p:txBody>
      </p:sp>
      <p:sp>
        <p:nvSpPr>
          <p:cNvPr id="3" name="Tijdelijke aanduiding voor inhoud 2"/>
          <p:cNvSpPr>
            <a:spLocks noGrp="1"/>
          </p:cNvSpPr>
          <p:nvPr>
            <p:ph idx="1"/>
          </p:nvPr>
        </p:nvSpPr>
        <p:spPr/>
        <p:txBody>
          <a:bodyPr/>
          <a:lstStyle/>
          <a:p>
            <a:r>
              <a:rPr lang="nl-NL" dirty="0" err="1"/>
              <a:t>Coming</a:t>
            </a:r>
            <a:r>
              <a:rPr lang="nl-NL" dirty="0"/>
              <a:t> Out</a:t>
            </a:r>
            <a:br>
              <a:rPr lang="nl-NL" dirty="0"/>
            </a:br>
            <a:br>
              <a:rPr lang="nl-NL" dirty="0"/>
            </a:br>
            <a:r>
              <a:rPr lang="nl-NL" dirty="0"/>
              <a:t>- Betekent uit de kast komen: openlijk uitkomen voor je homoseksuele, lesbische of biseksuele gevoelens.</a:t>
            </a:r>
            <a:br>
              <a:rPr lang="nl-NL" dirty="0"/>
            </a:br>
            <a:br>
              <a:rPr lang="nl-NL" dirty="0"/>
            </a:br>
            <a:r>
              <a:rPr lang="nl-NL" dirty="0"/>
              <a:t>- Hetero’s kennen geen </a:t>
            </a:r>
            <a:r>
              <a:rPr lang="nl-NL" dirty="0" err="1"/>
              <a:t>coming</a:t>
            </a:r>
            <a:r>
              <a:rPr lang="nl-NL" dirty="0"/>
              <a:t> out: je hoeft niet te vertellen dat je hetero bent, omdat iedereen dit al van je verwacht.</a:t>
            </a:r>
            <a:endParaRPr lang="en-US" dirty="0"/>
          </a:p>
        </p:txBody>
      </p:sp>
    </p:spTree>
    <p:extLst>
      <p:ext uri="{BB962C8B-B14F-4D97-AF65-F5344CB8AC3E}">
        <p14:creationId xmlns:p14="http://schemas.microsoft.com/office/powerpoint/2010/main" val="19856040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61B11C-E634-02F2-EC96-AEECAAD011D8}"/>
              </a:ext>
            </a:extLst>
          </p:cNvPr>
          <p:cNvSpPr>
            <a:spLocks noGrp="1"/>
          </p:cNvSpPr>
          <p:nvPr>
            <p:ph type="title"/>
          </p:nvPr>
        </p:nvSpPr>
        <p:spPr/>
        <p:txBody>
          <a:bodyPr/>
          <a:lstStyle/>
          <a:p>
            <a:r>
              <a:rPr lang="nl-NL" dirty="0"/>
              <a:t>(anonieme) Vragenronde</a:t>
            </a:r>
          </a:p>
        </p:txBody>
      </p:sp>
      <p:sp>
        <p:nvSpPr>
          <p:cNvPr id="3" name="Tijdelijke aanduiding voor inhoud 2">
            <a:extLst>
              <a:ext uri="{FF2B5EF4-FFF2-40B4-BE49-F238E27FC236}">
                <a16:creationId xmlns:a16="http://schemas.microsoft.com/office/drawing/2014/main" id="{219D8B63-7F7D-00A8-07F2-783F10136902}"/>
              </a:ext>
            </a:extLst>
          </p:cNvPr>
          <p:cNvSpPr>
            <a:spLocks noGrp="1"/>
          </p:cNvSpPr>
          <p:nvPr>
            <p:ph idx="1"/>
          </p:nvPr>
        </p:nvSpPr>
        <p:spPr/>
        <p:txBody>
          <a:bodyPr/>
          <a:lstStyle/>
          <a:p>
            <a:r>
              <a:rPr lang="nl-NL" dirty="0"/>
              <a:t>Kijk nog eens naar je </a:t>
            </a:r>
            <a:r>
              <a:rPr lang="nl-NL" dirty="0" err="1"/>
              <a:t>mindmap</a:t>
            </a:r>
            <a:r>
              <a:rPr lang="nl-NL" dirty="0"/>
              <a:t>. Staan er nog woorden op die je niet begrijpt?</a:t>
            </a:r>
          </a:p>
          <a:p>
            <a:endParaRPr lang="nl-NL" dirty="0"/>
          </a:p>
          <a:p>
            <a:r>
              <a:rPr lang="nl-NL" dirty="0"/>
              <a:t>Zijn er andere vragen die je hebt over seksuele diversiteit of gender identiteit?</a:t>
            </a:r>
          </a:p>
          <a:p>
            <a:endParaRPr lang="nl-NL" dirty="0"/>
          </a:p>
          <a:p>
            <a:r>
              <a:rPr lang="nl-NL" dirty="0"/>
              <a:t>De docent deelt briefjes uit waarop je anoniem je vraag kan stellen als je dat wil. Alle vragen mogen, niks is gek!</a:t>
            </a:r>
          </a:p>
        </p:txBody>
      </p:sp>
    </p:spTree>
    <p:extLst>
      <p:ext uri="{BB962C8B-B14F-4D97-AF65-F5344CB8AC3E}">
        <p14:creationId xmlns:p14="http://schemas.microsoft.com/office/powerpoint/2010/main" val="8972724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Opdracht: Waar / Niet Waar</a:t>
            </a:r>
            <a:endParaRPr lang="en-US" dirty="0"/>
          </a:p>
        </p:txBody>
      </p:sp>
      <p:sp>
        <p:nvSpPr>
          <p:cNvPr id="3" name="Tijdelijke aanduiding voor inhoud 2"/>
          <p:cNvSpPr>
            <a:spLocks noGrp="1"/>
          </p:cNvSpPr>
          <p:nvPr>
            <p:ph idx="1"/>
          </p:nvPr>
        </p:nvSpPr>
        <p:spPr/>
        <p:txBody>
          <a:bodyPr/>
          <a:lstStyle/>
          <a:p>
            <a:r>
              <a:rPr lang="nl-NL" dirty="0"/>
              <a:t>Homoseksualiteit is een moderne westerse uitvinding.</a:t>
            </a:r>
            <a:br>
              <a:rPr lang="nl-NL" dirty="0"/>
            </a:br>
            <a:endParaRPr lang="nl-NL" dirty="0"/>
          </a:p>
          <a:p>
            <a:r>
              <a:rPr lang="nl-NL" dirty="0"/>
              <a:t>Homoseksualiteit is een ziekte die te genezen is door bidden, therapie of seks met een hetero.</a:t>
            </a:r>
            <a:br>
              <a:rPr lang="nl-NL" dirty="0"/>
            </a:br>
            <a:endParaRPr lang="nl-NL" dirty="0"/>
          </a:p>
          <a:p>
            <a:r>
              <a:rPr lang="nl-NL" dirty="0"/>
              <a:t>Homoseksualiteit is aangeleerd.</a:t>
            </a:r>
            <a:br>
              <a:rPr lang="nl-NL" dirty="0"/>
            </a:br>
            <a:endParaRPr lang="nl-NL" dirty="0"/>
          </a:p>
          <a:p>
            <a:r>
              <a:rPr lang="nl-NL" dirty="0"/>
              <a:t>Homoseksualiteit komt ook voor bij dieren</a:t>
            </a:r>
            <a:br>
              <a:rPr lang="nl-NL" dirty="0"/>
            </a:br>
            <a:endParaRPr lang="nl-NL" dirty="0"/>
          </a:p>
          <a:p>
            <a:r>
              <a:rPr lang="nl-NL" dirty="0"/>
              <a:t>In Nederland mogen homo- en biseksuelen trouwen en kinderen adopteren.</a:t>
            </a:r>
            <a:endParaRPr lang="en-US" dirty="0"/>
          </a:p>
        </p:txBody>
      </p:sp>
    </p:spTree>
    <p:extLst>
      <p:ext uri="{BB962C8B-B14F-4D97-AF65-F5344CB8AC3E}">
        <p14:creationId xmlns:p14="http://schemas.microsoft.com/office/powerpoint/2010/main" val="22339837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Opdracht. Debat</a:t>
            </a:r>
            <a:endParaRPr lang="en-US" dirty="0"/>
          </a:p>
        </p:txBody>
      </p:sp>
      <p:sp>
        <p:nvSpPr>
          <p:cNvPr id="3" name="Tijdelijke aanduiding voor inhoud 2"/>
          <p:cNvSpPr>
            <a:spLocks noGrp="1"/>
          </p:cNvSpPr>
          <p:nvPr>
            <p:ph idx="1"/>
          </p:nvPr>
        </p:nvSpPr>
        <p:spPr/>
        <p:txBody>
          <a:bodyPr>
            <a:normAutofit fontScale="92500"/>
          </a:bodyPr>
          <a:lstStyle/>
          <a:p>
            <a:r>
              <a:rPr lang="nl-NL" dirty="0"/>
              <a:t>Stellingen – Neem een plaats in </a:t>
            </a:r>
            <a:r>
              <a:rPr lang="nl-NL" dirty="0" err="1"/>
              <a:t>in</a:t>
            </a:r>
            <a:r>
              <a:rPr lang="nl-NL" dirty="0"/>
              <a:t> de klas (eens/oneens)</a:t>
            </a:r>
            <a:br>
              <a:rPr lang="nl-NL" dirty="0"/>
            </a:br>
            <a:br>
              <a:rPr lang="nl-NL" dirty="0"/>
            </a:br>
            <a:r>
              <a:rPr lang="nl-NL" dirty="0"/>
              <a:t>- Een homoseksuele jongen of meisje kan hier in de klas zonder problemen uit de kast komen. </a:t>
            </a:r>
            <a:br>
              <a:rPr lang="nl-NL" dirty="0"/>
            </a:br>
            <a:br>
              <a:rPr lang="nl-NL" dirty="0"/>
            </a:br>
            <a:r>
              <a:rPr lang="nl-NL" dirty="0"/>
              <a:t>- Je bent een loser als je iemand pest of buitensluit omdat hij homo of lesbisch is. </a:t>
            </a:r>
            <a:br>
              <a:rPr lang="nl-NL" dirty="0"/>
            </a:br>
            <a:br>
              <a:rPr lang="nl-NL" dirty="0"/>
            </a:br>
            <a:r>
              <a:rPr lang="nl-NL" dirty="0"/>
              <a:t>- Als je niets doet als iemand gepest wordt, ben je zelf ook schuldig. </a:t>
            </a:r>
            <a:br>
              <a:rPr lang="nl-NL" dirty="0"/>
            </a:br>
            <a:br>
              <a:rPr lang="nl-NL" dirty="0"/>
            </a:br>
            <a:r>
              <a:rPr lang="nl-NL" dirty="0"/>
              <a:t>- Als een vriend of vriendin uit de kast komt, is de vriendschap over. </a:t>
            </a:r>
            <a:br>
              <a:rPr lang="nl-NL" dirty="0"/>
            </a:br>
            <a:br>
              <a:rPr lang="nl-NL" dirty="0"/>
            </a:br>
            <a:r>
              <a:rPr lang="nl-NL" dirty="0"/>
              <a:t>- Schelden met homo is oké.</a:t>
            </a:r>
            <a:br>
              <a:rPr lang="nl-NL" dirty="0"/>
            </a:br>
            <a:br>
              <a:rPr lang="nl-NL" dirty="0"/>
            </a:br>
            <a:r>
              <a:rPr lang="nl-NL" dirty="0"/>
              <a:t>- Mensen van hetzelfde geslacht moeten hand in hand met elkaar kunnen lopen. </a:t>
            </a:r>
            <a:endParaRPr lang="en-US" dirty="0"/>
          </a:p>
        </p:txBody>
      </p:sp>
    </p:spTree>
    <p:extLst>
      <p:ext uri="{BB962C8B-B14F-4D97-AF65-F5344CB8AC3E}">
        <p14:creationId xmlns:p14="http://schemas.microsoft.com/office/powerpoint/2010/main" val="2250570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Evaluatie</a:t>
            </a:r>
            <a:endParaRPr lang="en-US" dirty="0"/>
          </a:p>
        </p:txBody>
      </p:sp>
      <p:sp>
        <p:nvSpPr>
          <p:cNvPr id="3" name="Tijdelijke aanduiding voor inhoud 2"/>
          <p:cNvSpPr>
            <a:spLocks noGrp="1"/>
          </p:cNvSpPr>
          <p:nvPr>
            <p:ph idx="1"/>
          </p:nvPr>
        </p:nvSpPr>
        <p:spPr/>
        <p:txBody>
          <a:bodyPr/>
          <a:lstStyle/>
          <a:p>
            <a:r>
              <a:rPr lang="nl-NL" dirty="0"/>
              <a:t>Wat neem je mee uit deze les?</a:t>
            </a:r>
          </a:p>
          <a:p>
            <a:r>
              <a:rPr lang="nl-NL" dirty="0"/>
              <a:t>Feedback voor docent</a:t>
            </a:r>
            <a:endParaRPr lang="en-US" dirty="0"/>
          </a:p>
        </p:txBody>
      </p:sp>
    </p:spTree>
    <p:extLst>
      <p:ext uri="{BB962C8B-B14F-4D97-AF65-F5344CB8AC3E}">
        <p14:creationId xmlns:p14="http://schemas.microsoft.com/office/powerpoint/2010/main" val="13659853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Nieuwsflits november 2022 - Passenderwijs">
            <a:extLst>
              <a:ext uri="{FF2B5EF4-FFF2-40B4-BE49-F238E27FC236}">
                <a16:creationId xmlns:a16="http://schemas.microsoft.com/office/drawing/2014/main" id="{1CA55FFF-6829-1BB7-155D-30682CC95E1F}"/>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583180" y="839549"/>
            <a:ext cx="5178901" cy="51789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637556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Handige Informatie</a:t>
            </a:r>
            <a:endParaRPr lang="en-US" dirty="0"/>
          </a:p>
        </p:txBody>
      </p:sp>
      <p:sp>
        <p:nvSpPr>
          <p:cNvPr id="3" name="Tijdelijke aanduiding voor inhoud 2"/>
          <p:cNvSpPr>
            <a:spLocks noGrp="1"/>
          </p:cNvSpPr>
          <p:nvPr>
            <p:ph idx="1"/>
          </p:nvPr>
        </p:nvSpPr>
        <p:spPr/>
        <p:txBody>
          <a:bodyPr/>
          <a:lstStyle/>
          <a:p>
            <a:r>
              <a:rPr lang="nl-NL" dirty="0"/>
              <a:t>Check-</a:t>
            </a:r>
            <a:r>
              <a:rPr lang="nl-NL" dirty="0" err="1"/>
              <a:t>it</a:t>
            </a:r>
            <a:endParaRPr lang="nl-NL" dirty="0"/>
          </a:p>
          <a:p>
            <a:r>
              <a:rPr lang="nl-NL" dirty="0">
                <a:hlinkClick r:id="rId2"/>
              </a:rPr>
              <a:t>www.jongenout.nl</a:t>
            </a:r>
            <a:r>
              <a:rPr lang="nl-NL" dirty="0"/>
              <a:t> (voor homojongeren t/m 18 jaar)</a:t>
            </a:r>
          </a:p>
          <a:p>
            <a:r>
              <a:rPr lang="nl-NL" dirty="0">
                <a:hlinkClick r:id="rId3"/>
              </a:rPr>
              <a:t>www.expreszo.nl</a:t>
            </a:r>
            <a:r>
              <a:rPr lang="nl-NL" dirty="0"/>
              <a:t> (Voor homojongeren t/m 25 jaar)</a:t>
            </a:r>
          </a:p>
          <a:p>
            <a:r>
              <a:rPr lang="nl-NL" dirty="0">
                <a:hlinkClick r:id="rId4"/>
              </a:rPr>
              <a:t>www.allesovergay.nl</a:t>
            </a:r>
            <a:r>
              <a:rPr lang="nl-NL" dirty="0"/>
              <a:t> (Antwoord op vragen over homoseksualiteit)</a:t>
            </a:r>
          </a:p>
          <a:p>
            <a:r>
              <a:rPr lang="nl-NL" dirty="0">
                <a:hlinkClick r:id="rId5"/>
              </a:rPr>
              <a:t>www.switchboard.nl</a:t>
            </a:r>
            <a:r>
              <a:rPr lang="nl-NL" dirty="0"/>
              <a:t> (Voor vragen over seksuele diversiteit)</a:t>
            </a:r>
            <a:endParaRPr lang="en-US" dirty="0"/>
          </a:p>
        </p:txBody>
      </p:sp>
    </p:spTree>
    <p:extLst>
      <p:ext uri="{BB962C8B-B14F-4D97-AF65-F5344CB8AC3E}">
        <p14:creationId xmlns:p14="http://schemas.microsoft.com/office/powerpoint/2010/main" val="36376892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288964" y="712470"/>
            <a:ext cx="8596668" cy="1320800"/>
          </a:xfrm>
        </p:spPr>
        <p:txBody>
          <a:bodyPr/>
          <a:lstStyle/>
          <a:p>
            <a:r>
              <a:rPr lang="nl-NL" dirty="0"/>
              <a:t>Afspraken</a:t>
            </a:r>
            <a:endParaRPr lang="en-US" dirty="0"/>
          </a:p>
        </p:txBody>
      </p:sp>
      <p:sp>
        <p:nvSpPr>
          <p:cNvPr id="3" name="Tijdelijke aanduiding voor inhoud 2"/>
          <p:cNvSpPr>
            <a:spLocks noGrp="1"/>
          </p:cNvSpPr>
          <p:nvPr>
            <p:ph idx="1"/>
          </p:nvPr>
        </p:nvSpPr>
        <p:spPr>
          <a:xfrm>
            <a:off x="2288964" y="2183449"/>
            <a:ext cx="8596668" cy="3880773"/>
          </a:xfrm>
        </p:spPr>
        <p:txBody>
          <a:bodyPr/>
          <a:lstStyle/>
          <a:p>
            <a:r>
              <a:rPr lang="nl-NL" dirty="0"/>
              <a:t>Respect</a:t>
            </a:r>
          </a:p>
          <a:p>
            <a:r>
              <a:rPr lang="nl-NL" dirty="0"/>
              <a:t>Elke mening mag er zijn</a:t>
            </a:r>
          </a:p>
          <a:p>
            <a:r>
              <a:rPr lang="nl-NL" dirty="0"/>
              <a:t>Luister naar elkaar</a:t>
            </a:r>
          </a:p>
          <a:p>
            <a:r>
              <a:rPr lang="nl-NL" dirty="0"/>
              <a:t>Laat elkaar uitpraten</a:t>
            </a:r>
          </a:p>
          <a:p>
            <a:r>
              <a:rPr lang="nl-NL" dirty="0"/>
              <a:t>Lach elkaar niet uit</a:t>
            </a:r>
          </a:p>
          <a:p>
            <a:r>
              <a:rPr lang="nl-NL" dirty="0"/>
              <a:t>Niet schelden</a:t>
            </a:r>
          </a:p>
          <a:p>
            <a:r>
              <a:rPr lang="nl-NL" dirty="0"/>
              <a:t>Geen straattaal</a:t>
            </a:r>
            <a:endParaRPr lang="en-US" dirty="0"/>
          </a:p>
        </p:txBody>
      </p:sp>
    </p:spTree>
    <p:extLst>
      <p:ext uri="{BB962C8B-B14F-4D97-AF65-F5344CB8AC3E}">
        <p14:creationId xmlns:p14="http://schemas.microsoft.com/office/powerpoint/2010/main" val="35903575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Doelen</a:t>
            </a:r>
            <a:endParaRPr lang="en-US" dirty="0"/>
          </a:p>
        </p:txBody>
      </p:sp>
      <p:sp>
        <p:nvSpPr>
          <p:cNvPr id="3" name="Tijdelijke aanduiding voor inhoud 2"/>
          <p:cNvSpPr>
            <a:spLocks noGrp="1"/>
          </p:cNvSpPr>
          <p:nvPr>
            <p:ph idx="1"/>
          </p:nvPr>
        </p:nvSpPr>
        <p:spPr/>
        <p:txBody>
          <a:bodyPr/>
          <a:lstStyle/>
          <a:p>
            <a:r>
              <a:rPr lang="nl-NL" dirty="0"/>
              <a:t>Aan het eind van de les:</a:t>
            </a:r>
            <a:br>
              <a:rPr lang="nl-NL" dirty="0"/>
            </a:br>
            <a:br>
              <a:rPr lang="nl-NL" dirty="0"/>
            </a:br>
            <a:r>
              <a:rPr lang="nl-NL" dirty="0"/>
              <a:t>- kennen jullie de betekenis van verschillende termen met betrekking tot seksuele diversiteit.</a:t>
            </a:r>
            <a:br>
              <a:rPr lang="nl-NL" dirty="0"/>
            </a:br>
            <a:br>
              <a:rPr lang="nl-NL" dirty="0"/>
            </a:br>
            <a:r>
              <a:rPr lang="nl-NL" dirty="0"/>
              <a:t>- Beseffen jullie je dat ‘jezelf kunnen zijn’ ook belangrijk is voor mensen met een andere geaardheid.</a:t>
            </a:r>
            <a:endParaRPr lang="en-US" dirty="0"/>
          </a:p>
        </p:txBody>
      </p:sp>
    </p:spTree>
    <p:extLst>
      <p:ext uri="{BB962C8B-B14F-4D97-AF65-F5344CB8AC3E}">
        <p14:creationId xmlns:p14="http://schemas.microsoft.com/office/powerpoint/2010/main" val="32883479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Programma</a:t>
            </a:r>
            <a:endParaRPr lang="en-US" dirty="0"/>
          </a:p>
        </p:txBody>
      </p:sp>
      <p:sp>
        <p:nvSpPr>
          <p:cNvPr id="3" name="Tijdelijke aanduiding voor inhoud 2"/>
          <p:cNvSpPr>
            <a:spLocks noGrp="1"/>
          </p:cNvSpPr>
          <p:nvPr>
            <p:ph idx="1"/>
          </p:nvPr>
        </p:nvSpPr>
        <p:spPr/>
        <p:txBody>
          <a:bodyPr/>
          <a:lstStyle/>
          <a:p>
            <a:r>
              <a:rPr lang="nl-NL" dirty="0"/>
              <a:t>Video</a:t>
            </a:r>
          </a:p>
          <a:p>
            <a:r>
              <a:rPr lang="nl-NL" dirty="0"/>
              <a:t>Opdracht. Wat is Homoseksualiteit?</a:t>
            </a:r>
          </a:p>
          <a:p>
            <a:r>
              <a:rPr lang="nl-NL" dirty="0"/>
              <a:t>Wist je dat?</a:t>
            </a:r>
          </a:p>
          <a:p>
            <a:r>
              <a:rPr lang="nl-NL" dirty="0"/>
              <a:t>Opdracht. Waar / Niet Waar</a:t>
            </a:r>
          </a:p>
          <a:p>
            <a:r>
              <a:rPr lang="nl-NL" dirty="0"/>
              <a:t>Opdracht. Debat</a:t>
            </a:r>
          </a:p>
          <a:p>
            <a:r>
              <a:rPr lang="nl-NL" dirty="0"/>
              <a:t>Evaluatie</a:t>
            </a:r>
          </a:p>
          <a:p>
            <a:r>
              <a:rPr lang="nl-NL" dirty="0"/>
              <a:t>Handige Informatie</a:t>
            </a:r>
          </a:p>
          <a:p>
            <a:r>
              <a:rPr lang="nl-NL" dirty="0"/>
              <a:t>Opdracht voor </a:t>
            </a:r>
            <a:r>
              <a:rPr lang="nl-NL" dirty="0" err="1"/>
              <a:t>Credits</a:t>
            </a:r>
            <a:endParaRPr lang="nl-NL" dirty="0"/>
          </a:p>
        </p:txBody>
      </p:sp>
    </p:spTree>
    <p:extLst>
      <p:ext uri="{BB962C8B-B14F-4D97-AF65-F5344CB8AC3E}">
        <p14:creationId xmlns:p14="http://schemas.microsoft.com/office/powerpoint/2010/main" val="912547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en-US"/>
          </a:p>
        </p:txBody>
      </p:sp>
      <p:pic>
        <p:nvPicPr>
          <p:cNvPr id="4" name="2REkk9SCRn0"/>
          <p:cNvPicPr>
            <a:picLocks noGrp="1" noRot="1" noChangeAspect="1"/>
          </p:cNvPicPr>
          <p:nvPr>
            <p:ph idx="1"/>
            <a:videoFile r:link="rId1"/>
          </p:nvPr>
        </p:nvPicPr>
        <p:blipFill>
          <a:blip r:embed="rId3"/>
          <a:stretch>
            <a:fillRect/>
          </a:stretch>
        </p:blipFill>
        <p:spPr>
          <a:xfrm>
            <a:off x="0" y="0"/>
            <a:ext cx="12192000" cy="6858000"/>
          </a:xfrm>
          <a:prstGeom prst="rect">
            <a:avLst/>
          </a:prstGeom>
        </p:spPr>
      </p:pic>
    </p:spTree>
    <p:extLst>
      <p:ext uri="{BB962C8B-B14F-4D97-AF65-F5344CB8AC3E}">
        <p14:creationId xmlns:p14="http://schemas.microsoft.com/office/powerpoint/2010/main" val="37072100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Opdracht: Wat is seksuele diversiteit?</a:t>
            </a:r>
            <a:endParaRPr lang="en-US" dirty="0"/>
          </a:p>
        </p:txBody>
      </p:sp>
      <p:sp>
        <p:nvSpPr>
          <p:cNvPr id="3" name="Tijdelijke aanduiding voor inhoud 2"/>
          <p:cNvSpPr>
            <a:spLocks noGrp="1"/>
          </p:cNvSpPr>
          <p:nvPr>
            <p:ph idx="1"/>
          </p:nvPr>
        </p:nvSpPr>
        <p:spPr>
          <a:xfrm>
            <a:off x="677334" y="2160589"/>
            <a:ext cx="8901006" cy="3880773"/>
          </a:xfrm>
        </p:spPr>
        <p:txBody>
          <a:bodyPr/>
          <a:lstStyle/>
          <a:p>
            <a:r>
              <a:rPr lang="nl-NL" dirty="0"/>
              <a:t>Werk in tweetallen</a:t>
            </a:r>
          </a:p>
          <a:p>
            <a:r>
              <a:rPr lang="nl-NL" dirty="0"/>
              <a:t>Maak een </a:t>
            </a:r>
            <a:r>
              <a:rPr lang="nl-NL" dirty="0" err="1"/>
              <a:t>mindmap</a:t>
            </a:r>
            <a:r>
              <a:rPr lang="nl-NL" dirty="0"/>
              <a:t> waarbij je de woorden seksuele diversiteit in het midden zet</a:t>
            </a:r>
          </a:p>
          <a:p>
            <a:r>
              <a:rPr lang="nl-NL" dirty="0"/>
              <a:t>Welke woorden schieten er allemaal omhoog bij dit onderwerp?</a:t>
            </a:r>
          </a:p>
          <a:p>
            <a:r>
              <a:rPr lang="nl-NL" dirty="0"/>
              <a:t>Van welke woorden ken je de betekenis goed en van welke minder?</a:t>
            </a:r>
          </a:p>
          <a:p>
            <a:endParaRPr lang="nl-NL" dirty="0"/>
          </a:p>
          <a:p>
            <a:r>
              <a:rPr lang="nl-NL" dirty="0"/>
              <a:t>Neem hiervoor 10 minuten, hierna bespreken we de </a:t>
            </a:r>
            <a:r>
              <a:rPr lang="nl-NL" dirty="0" err="1"/>
              <a:t>mindmaps</a:t>
            </a:r>
            <a:r>
              <a:rPr lang="nl-NL" dirty="0"/>
              <a:t> klassikaal</a:t>
            </a:r>
          </a:p>
          <a:p>
            <a:endParaRPr lang="nl-NL" dirty="0"/>
          </a:p>
          <a:p>
            <a:pPr marL="0" indent="0">
              <a:buNone/>
            </a:pPr>
            <a:endParaRPr lang="nl-NL" dirty="0"/>
          </a:p>
          <a:p>
            <a:endParaRPr lang="en-US" dirty="0"/>
          </a:p>
        </p:txBody>
      </p:sp>
    </p:spTree>
    <p:extLst>
      <p:ext uri="{BB962C8B-B14F-4D97-AF65-F5344CB8AC3E}">
        <p14:creationId xmlns:p14="http://schemas.microsoft.com/office/powerpoint/2010/main" val="16778870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E825207-664A-225C-A0E0-A344F0B8C708}"/>
              </a:ext>
            </a:extLst>
          </p:cNvPr>
          <p:cNvSpPr>
            <a:spLocks noGrp="1"/>
          </p:cNvSpPr>
          <p:nvPr>
            <p:ph type="title"/>
          </p:nvPr>
        </p:nvSpPr>
        <p:spPr/>
        <p:txBody>
          <a:bodyPr/>
          <a:lstStyle/>
          <a:p>
            <a:r>
              <a:rPr lang="nl-NL" dirty="0"/>
              <a:t>LGBTQIAP+</a:t>
            </a:r>
            <a:br>
              <a:rPr lang="nl-NL" dirty="0"/>
            </a:br>
            <a:r>
              <a:rPr lang="nl-NL" dirty="0"/>
              <a:t>Hoe zat dat </a:t>
            </a:r>
            <a:r>
              <a:rPr lang="nl-NL" dirty="0" err="1"/>
              <a:t>ookalweer</a:t>
            </a:r>
            <a:r>
              <a:rPr lang="nl-NL" dirty="0"/>
              <a:t>?</a:t>
            </a:r>
          </a:p>
        </p:txBody>
      </p:sp>
      <p:pic>
        <p:nvPicPr>
          <p:cNvPr id="4" name="Onlinemedia 3" title="LGBT ken je, wat is LGBTQIAP? | NOS op 3">
            <a:hlinkClick r:id="" action="ppaction://media"/>
            <a:extLst>
              <a:ext uri="{FF2B5EF4-FFF2-40B4-BE49-F238E27FC236}">
                <a16:creationId xmlns:a16="http://schemas.microsoft.com/office/drawing/2014/main" id="{009529E1-8F82-A917-6F32-96F1C49FA1D1}"/>
              </a:ext>
            </a:extLst>
          </p:cNvPr>
          <p:cNvPicPr>
            <a:picLocks noGrp="1" noRot="1" noChangeAspect="1"/>
          </p:cNvPicPr>
          <p:nvPr>
            <p:ph idx="1"/>
            <a:videoFile r:link="rId1"/>
          </p:nvPr>
        </p:nvPicPr>
        <p:blipFill>
          <a:blip r:embed="rId3"/>
          <a:stretch>
            <a:fillRect/>
          </a:stretch>
        </p:blipFill>
        <p:spPr>
          <a:xfrm>
            <a:off x="1541463" y="2160588"/>
            <a:ext cx="6869112" cy="3881437"/>
          </a:xfrm>
          <a:prstGeom prst="rect">
            <a:avLst/>
          </a:prstGeom>
        </p:spPr>
      </p:pic>
    </p:spTree>
    <p:extLst>
      <p:ext uri="{BB962C8B-B14F-4D97-AF65-F5344CB8AC3E}">
        <p14:creationId xmlns:p14="http://schemas.microsoft.com/office/powerpoint/2010/main" val="3475201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Opdracht. Wat is Homoseksualiteit?</a:t>
            </a:r>
            <a:endParaRPr lang="en-US" dirty="0"/>
          </a:p>
        </p:txBody>
      </p:sp>
      <p:sp>
        <p:nvSpPr>
          <p:cNvPr id="3" name="Tijdelijke aanduiding voor inhoud 2"/>
          <p:cNvSpPr>
            <a:spLocks noGrp="1"/>
          </p:cNvSpPr>
          <p:nvPr>
            <p:ph idx="1"/>
          </p:nvPr>
        </p:nvSpPr>
        <p:spPr/>
        <p:txBody>
          <a:bodyPr/>
          <a:lstStyle/>
          <a:p>
            <a:r>
              <a:rPr lang="nl-NL" dirty="0"/>
              <a:t>Zoek de betekenis van de volgende begrippen op:</a:t>
            </a:r>
            <a:br>
              <a:rPr lang="nl-NL" dirty="0"/>
            </a:br>
            <a:r>
              <a:rPr lang="nl-NL" dirty="0"/>
              <a:t>- Seksuele Geaardheid</a:t>
            </a:r>
            <a:br>
              <a:rPr lang="nl-NL" dirty="0"/>
            </a:br>
            <a:r>
              <a:rPr lang="nl-NL" dirty="0"/>
              <a:t>- Heteroseksueel</a:t>
            </a:r>
            <a:br>
              <a:rPr lang="nl-NL" dirty="0"/>
            </a:br>
            <a:r>
              <a:rPr lang="nl-NL" dirty="0"/>
              <a:t>- Homoseksueel</a:t>
            </a:r>
            <a:br>
              <a:rPr lang="nl-NL" dirty="0"/>
            </a:br>
            <a:r>
              <a:rPr lang="nl-NL" dirty="0"/>
              <a:t>- Lesbisch</a:t>
            </a:r>
            <a:br>
              <a:rPr lang="nl-NL" dirty="0"/>
            </a:br>
            <a:r>
              <a:rPr lang="nl-NL" dirty="0"/>
              <a:t>- Biseksueel</a:t>
            </a:r>
            <a:br>
              <a:rPr lang="nl-NL" dirty="0"/>
            </a:br>
            <a:r>
              <a:rPr lang="nl-NL" dirty="0"/>
              <a:t>- Travestie</a:t>
            </a:r>
            <a:br>
              <a:rPr lang="nl-NL" dirty="0"/>
            </a:br>
            <a:r>
              <a:rPr lang="nl-NL" dirty="0"/>
              <a:t>- Transseksueel</a:t>
            </a:r>
            <a:br>
              <a:rPr lang="nl-NL" dirty="0"/>
            </a:br>
            <a:r>
              <a:rPr lang="nl-NL" dirty="0"/>
              <a:t>- Seksuele Diversiteit</a:t>
            </a:r>
            <a:br>
              <a:rPr lang="nl-NL" dirty="0"/>
            </a:br>
            <a:r>
              <a:rPr lang="nl-NL" dirty="0"/>
              <a:t>- </a:t>
            </a:r>
            <a:r>
              <a:rPr lang="nl-NL" dirty="0" err="1"/>
              <a:t>Coming</a:t>
            </a:r>
            <a:r>
              <a:rPr lang="nl-NL" dirty="0"/>
              <a:t>-out</a:t>
            </a:r>
            <a:br>
              <a:rPr lang="nl-NL" dirty="0"/>
            </a:br>
            <a:endParaRPr lang="en-US" dirty="0"/>
          </a:p>
        </p:txBody>
      </p:sp>
    </p:spTree>
    <p:extLst>
      <p:ext uri="{BB962C8B-B14F-4D97-AF65-F5344CB8AC3E}">
        <p14:creationId xmlns:p14="http://schemas.microsoft.com/office/powerpoint/2010/main" val="214767159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ppt/theme/theme2.xml><?xml version="1.0" encoding="utf-8"?>
<a:theme xmlns:a="http://schemas.openxmlformats.org/drawingml/2006/main" name="1_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6859</TotalTime>
  <Words>1264</Words>
  <Application>Microsoft Office PowerPoint</Application>
  <PresentationFormat>Breedbeeld</PresentationFormat>
  <Paragraphs>94</Paragraphs>
  <Slides>20</Slides>
  <Notes>3</Notes>
  <HiddenSlides>0</HiddenSlides>
  <MMClips>2</MMClips>
  <ScaleCrop>false</ScaleCrop>
  <HeadingPairs>
    <vt:vector size="6" baseType="variant">
      <vt:variant>
        <vt:lpstr>Gebruikte lettertypen</vt:lpstr>
      </vt:variant>
      <vt:variant>
        <vt:i4>4</vt:i4>
      </vt:variant>
      <vt:variant>
        <vt:lpstr>Thema</vt:lpstr>
      </vt:variant>
      <vt:variant>
        <vt:i4>2</vt:i4>
      </vt:variant>
      <vt:variant>
        <vt:lpstr>Diatitels</vt:lpstr>
      </vt:variant>
      <vt:variant>
        <vt:i4>20</vt:i4>
      </vt:variant>
    </vt:vector>
  </HeadingPairs>
  <TitlesOfParts>
    <vt:vector size="26" baseType="lpstr">
      <vt:lpstr>Arial</vt:lpstr>
      <vt:lpstr>Calibri</vt:lpstr>
      <vt:lpstr>Trebuchet MS</vt:lpstr>
      <vt:lpstr>Wingdings 3</vt:lpstr>
      <vt:lpstr>Facet</vt:lpstr>
      <vt:lpstr>1_Facet</vt:lpstr>
      <vt:lpstr>Burgerschap</vt:lpstr>
      <vt:lpstr>PowerPoint-presentatie</vt:lpstr>
      <vt:lpstr>Afspraken</vt:lpstr>
      <vt:lpstr>Doelen</vt:lpstr>
      <vt:lpstr>Programma</vt:lpstr>
      <vt:lpstr>PowerPoint-presentatie</vt:lpstr>
      <vt:lpstr>Opdracht: Wat is seksuele diversiteit?</vt:lpstr>
      <vt:lpstr>LGBTQIAP+ Hoe zat dat ookalweer?</vt:lpstr>
      <vt:lpstr>Opdracht. Wat is Homoseksualiteit?</vt:lpstr>
      <vt:lpstr>Wist je dat?</vt:lpstr>
      <vt:lpstr>Wist je dat? Seksuele geaardheid</vt:lpstr>
      <vt:lpstr>Wist je dat? Identiteit</vt:lpstr>
      <vt:lpstr>Wist je dat?</vt:lpstr>
      <vt:lpstr>Wist je dat?</vt:lpstr>
      <vt:lpstr>Wist je dat?</vt:lpstr>
      <vt:lpstr>(anonieme) Vragenronde</vt:lpstr>
      <vt:lpstr>Opdracht: Waar / Niet Waar</vt:lpstr>
      <vt:lpstr>Opdracht. Debat</vt:lpstr>
      <vt:lpstr>Evaluatie</vt:lpstr>
      <vt:lpstr>Handige Informatie</vt:lpstr>
    </vt:vector>
  </TitlesOfParts>
  <Company>MBO Utrecht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Seksuele Diversiteit</dc:title>
  <dc:creator>Dylan Heldenbergh</dc:creator>
  <cp:lastModifiedBy>Anne-May Smits</cp:lastModifiedBy>
  <cp:revision>13</cp:revision>
  <dcterms:created xsi:type="dcterms:W3CDTF">2018-07-25T10:18:51Z</dcterms:created>
  <dcterms:modified xsi:type="dcterms:W3CDTF">2022-11-04T14:46:07Z</dcterms:modified>
</cp:coreProperties>
</file>